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4"/>
    <p:sldMasterId id="2147483673" r:id="rId5"/>
    <p:sldMasterId id="2147483648" r:id="rId6"/>
  </p:sldMasterIdLst>
  <p:notesMasterIdLst>
    <p:notesMasterId r:id="rId23"/>
  </p:notesMasterIdLst>
  <p:sldIdLst>
    <p:sldId id="271"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906D4-3F4C-47D4-0627-32CE84B8DC65}" v="49" dt="2021-11-17T21:23:59.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es, Daniel" userId="S::dmiles@oas.org::e088f868-fdd3-466a-af27-322d1b5bdad5" providerId="AD" clId="Web-{47C906D4-3F4C-47D4-0627-32CE84B8DC65}"/>
    <pc:docChg chg="addSld modSld sldOrd addMainMaster modMainMaster">
      <pc:chgData name="Miles, Daniel" userId="S::dmiles@oas.org::e088f868-fdd3-466a-af27-322d1b5bdad5" providerId="AD" clId="Web-{47C906D4-3F4C-47D4-0627-32CE84B8DC65}" dt="2021-11-17T21:23:59.001" v="47" actId="20577"/>
      <pc:docMkLst>
        <pc:docMk/>
      </pc:docMkLst>
      <pc:sldChg chg="modSp add ord">
        <pc:chgData name="Miles, Daniel" userId="S::dmiles@oas.org::e088f868-fdd3-466a-af27-322d1b5bdad5" providerId="AD" clId="Web-{47C906D4-3F4C-47D4-0627-32CE84B8DC65}" dt="2021-11-17T21:23:59.001" v="47" actId="20577"/>
        <pc:sldMkLst>
          <pc:docMk/>
          <pc:sldMk cId="2546608027" sldId="271"/>
        </pc:sldMkLst>
        <pc:spChg chg="mod">
          <ac:chgData name="Miles, Daniel" userId="S::dmiles@oas.org::e088f868-fdd3-466a-af27-322d1b5bdad5" providerId="AD" clId="Web-{47C906D4-3F4C-47D4-0627-32CE84B8DC65}" dt="2021-11-17T21:23:54.985" v="45" actId="20577"/>
          <ac:spMkLst>
            <pc:docMk/>
            <pc:sldMk cId="2546608027" sldId="271"/>
            <ac:spMk id="9" creationId="{00000000-0000-0000-0000-000000000000}"/>
          </ac:spMkLst>
        </pc:spChg>
        <pc:spChg chg="mod">
          <ac:chgData name="Miles, Daniel" userId="S::dmiles@oas.org::e088f868-fdd3-466a-af27-322d1b5bdad5" providerId="AD" clId="Web-{47C906D4-3F4C-47D4-0627-32CE84B8DC65}" dt="2021-11-17T21:23:59.001" v="47" actId="20577"/>
          <ac:spMkLst>
            <pc:docMk/>
            <pc:sldMk cId="2546608027" sldId="271"/>
            <ac:spMk id="11" creationId="{00000000-0000-0000-0000-000000000000}"/>
          </ac:spMkLst>
        </pc:spChg>
      </pc:sldChg>
      <pc:sldMasterChg chg="add addSldLayout">
        <pc:chgData name="Miles, Daniel" userId="S::dmiles@oas.org::e088f868-fdd3-466a-af27-322d1b5bdad5" providerId="AD" clId="Web-{47C906D4-3F4C-47D4-0627-32CE84B8DC65}" dt="2021-11-17T21:22:21.090" v="0"/>
        <pc:sldMasterMkLst>
          <pc:docMk/>
          <pc:sldMasterMk cId="3336527190" sldId="2147483648"/>
        </pc:sldMasterMkLst>
        <pc:sldLayoutChg chg="add">
          <pc:chgData name="Miles, Daniel" userId="S::dmiles@oas.org::e088f868-fdd3-466a-af27-322d1b5bdad5" providerId="AD" clId="Web-{47C906D4-3F4C-47D4-0627-32CE84B8DC65}" dt="2021-11-17T21:22:21.090" v="0"/>
          <pc:sldLayoutMkLst>
            <pc:docMk/>
            <pc:sldMasterMk cId="3336527190" sldId="2147483648"/>
            <pc:sldLayoutMk cId="696070744" sldId="2147483649"/>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1514988236" sldId="2147483650"/>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2963340356" sldId="2147483651"/>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3453961914" sldId="2147483652"/>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4267061250" sldId="2147483653"/>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3609133647" sldId="2147483654"/>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2095296007" sldId="2147483655"/>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2790145178" sldId="2147483656"/>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2935812829" sldId="2147483657"/>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2638854107" sldId="2147483658"/>
          </pc:sldLayoutMkLst>
        </pc:sldLayoutChg>
        <pc:sldLayoutChg chg="add">
          <pc:chgData name="Miles, Daniel" userId="S::dmiles@oas.org::e088f868-fdd3-466a-af27-322d1b5bdad5" providerId="AD" clId="Web-{47C906D4-3F4C-47D4-0627-32CE84B8DC65}" dt="2021-11-17T21:22:21.090" v="0"/>
          <pc:sldLayoutMkLst>
            <pc:docMk/>
            <pc:sldMasterMk cId="3336527190" sldId="2147483648"/>
            <pc:sldLayoutMk cId="2302245500" sldId="2147483659"/>
          </pc:sldLayoutMkLst>
        </pc:sldLayoutChg>
      </pc:sldMasterChg>
      <pc:sldMasterChg chg="modSldLayout">
        <pc:chgData name="Miles, Daniel" userId="S::dmiles@oas.org::e088f868-fdd3-466a-af27-322d1b5bdad5" providerId="AD" clId="Web-{47C906D4-3F4C-47D4-0627-32CE84B8DC65}" dt="2021-11-17T21:22:21.090" v="0"/>
        <pc:sldMasterMkLst>
          <pc:docMk/>
          <pc:sldMasterMk cId="0" sldId="2147483672"/>
        </pc:sldMasterMkLst>
        <pc:sldLayoutChg chg="replId">
          <pc:chgData name="Miles, Daniel" userId="S::dmiles@oas.org::e088f868-fdd3-466a-af27-322d1b5bdad5" providerId="AD" clId="Web-{47C906D4-3F4C-47D4-0627-32CE84B8DC65}" dt="2021-11-17T21:22:21.090" v="0"/>
          <pc:sldLayoutMkLst>
            <pc:docMk/>
            <pc:sldMasterMk cId="0" sldId="2147483672"/>
            <pc:sldLayoutMk cId="0" sldId="2147483674"/>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75"/>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76"/>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77"/>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78"/>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79"/>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80"/>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81"/>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82"/>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83"/>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84"/>
          </pc:sldLayoutMkLst>
        </pc:sldLayoutChg>
        <pc:sldLayoutChg chg="replId">
          <pc:chgData name="Miles, Daniel" userId="S::dmiles@oas.org::e088f868-fdd3-466a-af27-322d1b5bdad5" providerId="AD" clId="Web-{47C906D4-3F4C-47D4-0627-32CE84B8DC65}" dt="2021-11-17T21:22:21.090" v="0"/>
          <pc:sldLayoutMkLst>
            <pc:docMk/>
            <pc:sldMasterMk cId="0" sldId="2147483672"/>
            <pc:sldLayoutMk cId="0" sldId="214748368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f18f1243f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f18f1243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019183a879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g1019183a879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1019183a879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g1019183a879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f18f1243f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gf18f1243f2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f18f1243f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f18f1243f2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1019183a879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g1019183a879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019183a879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g1019183a879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019183a87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1019183a87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019183a879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1019183a879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019183a879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g1019183a879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019183a879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1019183a879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019183a879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g1019183a879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019183a879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1019183a879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4" name="Google Shape;44;p11"/>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8" name="Google Shape;48;p1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9" name="Google Shape;49;p1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13"/>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5" name="Google Shape;55;p13"/>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9" name="Google Shape;69;p15"/>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0" name="Google Shape;70;p15"/>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1" name="Google Shape;71;p15"/>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72"/>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2" name="Google Shape;82;p19"/>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20"/>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85"/>
        <p:cNvGrpSpPr/>
        <p:nvPr/>
      </p:nvGrpSpPr>
      <p:grpSpPr>
        <a:xfrm>
          <a:off x="0" y="0"/>
          <a:ext cx="0" cy="0"/>
          <a:chOff x="0" y="0"/>
          <a:chExt cx="0" cy="0"/>
        </a:xfrm>
      </p:grpSpPr>
      <p:sp>
        <p:nvSpPr>
          <p:cNvPr id="86" name="Google Shape;86;p21"/>
          <p:cNvSpPr txBox="1">
            <a:spLocks noGrp="1"/>
          </p:cNvSpPr>
          <p:nvPr>
            <p:ph type="subTitle" idx="1"/>
          </p:nvPr>
        </p:nvSpPr>
        <p:spPr>
          <a:xfrm>
            <a:off x="838080" y="365040"/>
            <a:ext cx="10515600" cy="6145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7"/>
        <p:cNvGrpSpPr/>
        <p:nvPr/>
      </p:nvGrpSpPr>
      <p:grpSpPr>
        <a:xfrm>
          <a:off x="0" y="0"/>
          <a:ext cx="0" cy="0"/>
          <a:chOff x="0" y="0"/>
          <a:chExt cx="0" cy="0"/>
        </a:xfrm>
      </p:grpSpPr>
      <p:sp>
        <p:nvSpPr>
          <p:cNvPr id="88" name="Google Shape;88;p22"/>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0" name="Google Shape;90;p22"/>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1" name="Google Shape;91;p2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92"/>
        <p:cNvGrpSpPr/>
        <p:nvPr/>
      </p:nvGrpSpPr>
      <p:grpSpPr>
        <a:xfrm>
          <a:off x="0" y="0"/>
          <a:ext cx="0" cy="0"/>
          <a:chOff x="0" y="0"/>
          <a:chExt cx="0" cy="0"/>
        </a:xfrm>
      </p:grpSpPr>
      <p:sp>
        <p:nvSpPr>
          <p:cNvPr id="93" name="Google Shape;93;p23"/>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5" name="Google Shape;95;p23"/>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6" name="Google Shape;96;p23"/>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7"/>
        <p:cNvGrpSpPr/>
        <p:nvPr/>
      </p:nvGrpSpPr>
      <p:grpSpPr>
        <a:xfrm>
          <a:off x="0" y="0"/>
          <a:ext cx="0" cy="0"/>
          <a:chOff x="0" y="0"/>
          <a:chExt cx="0" cy="0"/>
        </a:xfrm>
      </p:grpSpPr>
      <p:sp>
        <p:nvSpPr>
          <p:cNvPr id="98" name="Google Shape;98;p24"/>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4"/>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0" name="Google Shape;100;p24"/>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1" name="Google Shape;101;p24"/>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02"/>
        <p:cNvGrpSpPr/>
        <p:nvPr/>
      </p:nvGrpSpPr>
      <p:grpSpPr>
        <a:xfrm>
          <a:off x="0" y="0"/>
          <a:ext cx="0" cy="0"/>
          <a:chOff x="0" y="0"/>
          <a:chExt cx="0" cy="0"/>
        </a:xfrm>
      </p:grpSpPr>
      <p:sp>
        <p:nvSpPr>
          <p:cNvPr id="103" name="Google Shape;103;p25"/>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5"/>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5" name="Google Shape;105;p25"/>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6"/>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9" name="Google Shape;109;p26"/>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0" name="Google Shape;110;p26"/>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1" name="Google Shape;111;p26"/>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2" name="Google Shape;112;p26"/>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3" name="Google Shape;113;p26"/>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4B1C18-37C9-6B4B-8B41-4C628F8743F0}"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696070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B1C18-37C9-6B4B-8B41-4C628F8743F0}"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1514988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B1C18-37C9-6B4B-8B41-4C628F8743F0}"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29633403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4B1C18-37C9-6B4B-8B41-4C628F8743F0}"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34539619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4B1C18-37C9-6B4B-8B41-4C628F8743F0}"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426706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4B1C18-37C9-6B4B-8B41-4C628F8743F0}"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3609133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B1C18-37C9-6B4B-8B41-4C628F8743F0}"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2095296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4B1C18-37C9-6B4B-8B41-4C628F8743F0}"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2790145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4B1C18-37C9-6B4B-8B41-4C628F8743F0}"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29358128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B1C18-37C9-6B4B-8B41-4C628F8743F0}"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26388541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B1C18-37C9-6B4B-8B41-4C628F8743F0}"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9BDA5-8957-E84A-AC4A-B32B04CBC673}" type="slidenum">
              <a:rPr lang="en-US" smtClean="0"/>
              <a:t>‹#›</a:t>
            </a:fld>
            <a:endParaRPr lang="en-US"/>
          </a:p>
        </p:txBody>
      </p:sp>
    </p:spTree>
    <p:extLst>
      <p:ext uri="{BB962C8B-B14F-4D97-AF65-F5344CB8AC3E}">
        <p14:creationId xmlns:p14="http://schemas.microsoft.com/office/powerpoint/2010/main" val="230224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 name="Google Shape;21;p5"/>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7"/>
          <p:cNvSpPr txBox="1">
            <a:spLocks noGrp="1"/>
          </p:cNvSpPr>
          <p:nvPr>
            <p:ph type="subTitle" idx="1"/>
          </p:nvPr>
        </p:nvSpPr>
        <p:spPr>
          <a:xfrm>
            <a:off x="838080" y="365040"/>
            <a:ext cx="10515600" cy="6145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9" name="Google Shape;29;p8"/>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5" name="Google Shape;35;p9"/>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838080" y="365040"/>
            <a:ext cx="10515600" cy="1325520"/>
          </a:xfrm>
          <a:prstGeom prst="rect">
            <a:avLst/>
          </a:prstGeom>
          <a:noFill/>
          <a:ln>
            <a:noFill/>
          </a:ln>
        </p:spPr>
        <p:txBody>
          <a:bodyPr spcFirstLastPara="1" wrap="square" lIns="0" tIns="0" rIns="0" bIns="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9" name="Google Shape;39;p1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0" name="Google Shape;40;p10"/>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523880" y="1122480"/>
            <a:ext cx="9144000" cy="2387520"/>
          </a:xfrm>
          <a:prstGeom prst="rect">
            <a:avLst/>
          </a:prstGeom>
          <a:noFill/>
          <a:ln>
            <a:noFill/>
          </a:ln>
        </p:spPr>
        <p:txBody>
          <a:bodyPr spcFirstLastPara="1" wrap="square" lIns="91425" tIns="45700" rIns="91425" bIns="45700" anchor="b"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p1"/>
          <p:cNvSpPr txBox="1">
            <a:spLocks noGrp="1"/>
          </p:cNvSpPr>
          <p:nvPr>
            <p:ph type="dt" idx="10"/>
          </p:nvPr>
        </p:nvSpPr>
        <p:spPr>
          <a:xfrm>
            <a:off x="838080" y="6356520"/>
            <a:ext cx="2743200" cy="365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p1"/>
          <p:cNvSpPr txBox="1">
            <a:spLocks noGrp="1"/>
          </p:cNvSpPr>
          <p:nvPr>
            <p:ph type="ftr" idx="11"/>
          </p:nvPr>
        </p:nvSpPr>
        <p:spPr>
          <a:xfrm>
            <a:off x="4038480" y="6356520"/>
            <a:ext cx="4114800" cy="36504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9" name="Google Shape;9;p1"/>
          <p:cNvSpPr txBox="1">
            <a:spLocks noGrp="1"/>
          </p:cNvSpPr>
          <p:nvPr>
            <p:ph type="sldNum" idx="12"/>
          </p:nvPr>
        </p:nvSpPr>
        <p:spPr>
          <a:xfrm>
            <a:off x="8610480" y="6356520"/>
            <a:ext cx="2743200" cy="36504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AR"/>
              <a:t>‹#›</a:t>
            </a:fld>
            <a:endParaRPr>
              <a:solidFill>
                <a:srgbClr val="000000"/>
              </a:solidFill>
              <a:latin typeface="Times New Roman"/>
              <a:ea typeface="Times New Roman"/>
              <a:cs typeface="Times New Roman"/>
              <a:sym typeface="Times New Roman"/>
            </a:endParaRPr>
          </a:p>
        </p:txBody>
      </p:sp>
      <p:sp>
        <p:nvSpPr>
          <p:cNvPr id="10" name="Google Shape;10;p1"/>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838080" y="365040"/>
            <a:ext cx="10515600" cy="13255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1" name="Google Shape;61;p14"/>
          <p:cNvSpPr txBox="1">
            <a:spLocks noGrp="1"/>
          </p:cNvSpPr>
          <p:nvPr>
            <p:ph type="title" idx="2"/>
          </p:nvPr>
        </p:nvSpPr>
        <p:spPr>
          <a:xfrm>
            <a:off x="838080" y="1825560"/>
            <a:ext cx="10515600" cy="43513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2" name="Google Shape;62;p14"/>
          <p:cNvSpPr txBox="1">
            <a:spLocks noGrp="1"/>
          </p:cNvSpPr>
          <p:nvPr>
            <p:ph type="dt" idx="10"/>
          </p:nvPr>
        </p:nvSpPr>
        <p:spPr>
          <a:xfrm>
            <a:off x="838080" y="6356520"/>
            <a:ext cx="2743200" cy="365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3" name="Google Shape;63;p14"/>
          <p:cNvSpPr txBox="1">
            <a:spLocks noGrp="1"/>
          </p:cNvSpPr>
          <p:nvPr>
            <p:ph type="ftr" idx="11"/>
          </p:nvPr>
        </p:nvSpPr>
        <p:spPr>
          <a:xfrm>
            <a:off x="4038480" y="6356520"/>
            <a:ext cx="4114800" cy="36504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4" name="Google Shape;64;p14"/>
          <p:cNvSpPr txBox="1">
            <a:spLocks noGrp="1"/>
          </p:cNvSpPr>
          <p:nvPr>
            <p:ph type="sldNum" idx="12"/>
          </p:nvPr>
        </p:nvSpPr>
        <p:spPr>
          <a:xfrm>
            <a:off x="8610480" y="6356520"/>
            <a:ext cx="2743200" cy="36504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AR"/>
              <a:t>‹#›</a:t>
            </a:fld>
            <a:endParaRPr>
              <a:solidFill>
                <a:srgbClr val="000000"/>
              </a:solidFill>
              <a:latin typeface="Times New Roman"/>
              <a:ea typeface="Times New Roman"/>
              <a:cs typeface="Times New Roman"/>
              <a:sym typeface="Times New Roman"/>
            </a:endParaRPr>
          </a:p>
        </p:txBody>
      </p:sp>
      <p:sp>
        <p:nvSpPr>
          <p:cNvPr id="65" name="Google Shape;65;p14"/>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B1C18-37C9-6B4B-8B41-4C628F8743F0}" type="datetimeFigureOut">
              <a:rPr lang="en-US" smtClean="0"/>
              <a:t>11/17/2021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9BDA5-8957-E84A-AC4A-B32B04CBC673}" type="slidenum">
              <a:rPr lang="en-US" smtClean="0"/>
              <a:t>‹#›</a:t>
            </a:fld>
            <a:endParaRPr lang="en-US"/>
          </a:p>
        </p:txBody>
      </p:sp>
    </p:spTree>
    <p:extLst>
      <p:ext uri="{BB962C8B-B14F-4D97-AF65-F5344CB8AC3E}">
        <p14:creationId xmlns:p14="http://schemas.microsoft.com/office/powerpoint/2010/main" val="333652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999BA6-01DD-4685-A29B-7B9AFEACFAC2}" type="slidenum">
              <a:rPr lang="es-CO" altLang="en-US" smtClean="0"/>
              <a:pPr>
                <a:defRPr/>
              </a:pPr>
              <a:t>1</a:t>
            </a:fld>
            <a:endParaRPr lang="es-CO" altLang="en-US"/>
          </a:p>
        </p:txBody>
      </p:sp>
      <p:sp>
        <p:nvSpPr>
          <p:cNvPr id="3" name="Background"/>
          <p:cNvSpPr>
            <a:spLocks noChangeAspect="1"/>
          </p:cNvSpPr>
          <p:nvPr/>
        </p:nvSpPr>
        <p:spPr>
          <a:xfrm>
            <a:off x="1524000" y="0"/>
            <a:ext cx="9144000" cy="6858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7926" y="153926"/>
            <a:ext cx="3565525" cy="788357"/>
          </a:xfrm>
          <a:prstGeom prst="rect">
            <a:avLst/>
          </a:prstGeom>
        </p:spPr>
      </p:pic>
      <p:sp>
        <p:nvSpPr>
          <p:cNvPr id="5" name="TextBox 4"/>
          <p:cNvSpPr txBox="1"/>
          <p:nvPr/>
        </p:nvSpPr>
        <p:spPr>
          <a:xfrm>
            <a:off x="6582156" y="153924"/>
            <a:ext cx="3931920" cy="457200"/>
          </a:xfrm>
          <a:prstGeom prst="rect">
            <a:avLst/>
          </a:prstGeom>
          <a:noFill/>
        </p:spPr>
        <p:txBody>
          <a:bodyPr vert="horz" wrap="none" rtlCol="0">
            <a:noAutofit/>
          </a:bodyPr>
          <a:lstStyle/>
          <a:p>
            <a:pPr algn="r"/>
            <a:r>
              <a:rPr lang="es-ES" sz="1600" b="1">
                <a:solidFill>
                  <a:srgbClr val="000066"/>
                </a:solidFill>
              </a:rPr>
              <a:t>COMISION INTERAMERICANA PARA EL</a:t>
            </a:r>
          </a:p>
          <a:p>
            <a:pPr algn="r"/>
            <a:r>
              <a:rPr lang="es-ES" sz="1600" b="1">
                <a:solidFill>
                  <a:srgbClr val="000066"/>
                </a:solidFill>
              </a:rPr>
              <a:t>CONTROL DEL ABUSO DE DROGAS</a:t>
            </a:r>
            <a:endParaRPr lang="en-US" sz="1600" b="1">
              <a:solidFill>
                <a:srgbClr val="000066"/>
              </a:solidFill>
            </a:endParaRPr>
          </a:p>
        </p:txBody>
      </p:sp>
      <p:sp>
        <p:nvSpPr>
          <p:cNvPr id="6" name="TextBox 5"/>
          <p:cNvSpPr txBox="1"/>
          <p:nvPr/>
        </p:nvSpPr>
        <p:spPr>
          <a:xfrm>
            <a:off x="6948552" y="611124"/>
            <a:ext cx="3565525" cy="457200"/>
          </a:xfrm>
          <a:prstGeom prst="rect">
            <a:avLst/>
          </a:prstGeom>
          <a:noFill/>
        </p:spPr>
        <p:txBody>
          <a:bodyPr vert="horz" wrap="none" rtlCol="0">
            <a:noAutofit/>
          </a:bodyPr>
          <a:lstStyle/>
          <a:p>
            <a:pPr algn="r"/>
            <a:r>
              <a:rPr lang="en-US" sz="2800" b="1">
                <a:solidFill>
                  <a:srgbClr val="000066"/>
                </a:solidFill>
              </a:rPr>
              <a:t>C I C A D</a:t>
            </a:r>
          </a:p>
        </p:txBody>
      </p:sp>
      <p:sp>
        <p:nvSpPr>
          <p:cNvPr id="7" name="TextBox 6"/>
          <p:cNvSpPr txBox="1"/>
          <p:nvPr/>
        </p:nvSpPr>
        <p:spPr>
          <a:xfrm>
            <a:off x="6948552" y="1016000"/>
            <a:ext cx="3565525" cy="254000"/>
          </a:xfrm>
          <a:prstGeom prst="rect">
            <a:avLst/>
          </a:prstGeom>
          <a:noFill/>
        </p:spPr>
        <p:txBody>
          <a:bodyPr vert="horz" wrap="none" rtlCol="0" anchor="b">
            <a:noAutofit/>
          </a:bodyPr>
          <a:lstStyle/>
          <a:p>
            <a:pPr algn="r"/>
            <a:r>
              <a:rPr lang="en-US" sz="1200">
                <a:solidFill>
                  <a:srgbClr val="999999"/>
                </a:solidFill>
              </a:rPr>
              <a:t>Secretaría de Seguridad Multidimensional</a:t>
            </a:r>
          </a:p>
        </p:txBody>
      </p:sp>
      <p:cxnSp>
        <p:nvCxnSpPr>
          <p:cNvPr id="8" name="Straight Connector 7"/>
          <p:cNvCxnSpPr/>
          <p:nvPr/>
        </p:nvCxnSpPr>
        <p:spPr>
          <a:xfrm>
            <a:off x="1677924" y="1244600"/>
            <a:ext cx="8836152" cy="0"/>
          </a:xfrm>
          <a:prstGeom prst="line">
            <a:avLst/>
          </a:prstGeom>
          <a:ln>
            <a:solidFill>
              <a:srgbClr val="999999"/>
            </a:solidFill>
          </a:ln>
        </p:spPr>
        <p:style>
          <a:lnRef idx="1">
            <a:schemeClr val="accent1"/>
          </a:lnRef>
          <a:fillRef idx="0">
            <a:schemeClr val="accent1"/>
          </a:fillRef>
          <a:effectRef idx="0">
            <a:schemeClr val="accent1"/>
          </a:effectRef>
          <a:fontRef idx="minor">
            <a:schemeClr val="tx1"/>
          </a:fontRef>
        </p:style>
      </p:cxnSp>
      <p:sp>
        <p:nvSpPr>
          <p:cNvPr id="9" name="Titulo"/>
          <p:cNvSpPr txBox="1"/>
          <p:nvPr/>
        </p:nvSpPr>
        <p:spPr>
          <a:xfrm>
            <a:off x="2159000" y="2159000"/>
            <a:ext cx="7874000" cy="3429000"/>
          </a:xfrm>
          <a:prstGeom prst="rect">
            <a:avLst/>
          </a:prstGeom>
          <a:noFill/>
        </p:spPr>
        <p:txBody>
          <a:bodyPr vert="horz" wrap="square" lIns="91440" tIns="45720" rIns="91440" bIns="45720" rtlCol="0" anchor="ctr" anchorCtr="1">
            <a:noAutofit/>
          </a:bodyPr>
          <a:lstStyle/>
          <a:p>
            <a:pPr algn="ctr"/>
            <a:r>
              <a:rPr lang="es-ES" sz="1600" b="1" dirty="0">
                <a:latin typeface="Calibri"/>
              </a:rPr>
              <a:t>COORDINADORA MARÍA ESTHER ISOARDI</a:t>
            </a:r>
            <a:endParaRPr lang="en-US" dirty="0"/>
          </a:p>
          <a:p>
            <a:pPr algn="ctr"/>
            <a:r>
              <a:rPr lang="es-ES" sz="1600" b="1" dirty="0">
                <a:solidFill>
                  <a:srgbClr val="000000"/>
                </a:solidFill>
                <a:latin typeface="Calibri"/>
                <a:cs typeface="Arial"/>
              </a:rPr>
              <a:t>SESION PLENARIA </a:t>
            </a:r>
            <a:r>
              <a:rPr lang="es-ES" sz="1600" b="1" dirty="0">
                <a:latin typeface="Calibri"/>
              </a:rPr>
              <a:t>5, PANEL 5</a:t>
            </a:r>
            <a:endParaRPr lang="es-ES" sz="1600" b="1" dirty="0">
              <a:solidFill>
                <a:srgbClr val="000000"/>
              </a:solidFill>
              <a:latin typeface="Calibri"/>
              <a:cs typeface="Arial"/>
            </a:endParaRPr>
          </a:p>
          <a:p>
            <a:pPr algn="ctr"/>
            <a:r>
              <a:rPr lang="es-ES" sz="1600" b="1" dirty="0">
                <a:latin typeface="Calibri"/>
              </a:rPr>
              <a:t>FORTALECIMIENTO DE LA IGUALDAD DE GÉNERO EN LOS CUERPOS POLICIALES Y DE SEGURIDAD</a:t>
            </a:r>
            <a:endParaRPr lang="en-US" dirty="0"/>
          </a:p>
        </p:txBody>
      </p:sp>
      <p:sp>
        <p:nvSpPr>
          <p:cNvPr id="10" name="TextBox 9"/>
          <p:cNvSpPr txBox="1"/>
          <p:nvPr/>
        </p:nvSpPr>
        <p:spPr>
          <a:xfrm>
            <a:off x="1677924" y="1270000"/>
            <a:ext cx="5334000" cy="762000"/>
          </a:xfrm>
          <a:prstGeom prst="rect">
            <a:avLst/>
          </a:prstGeom>
          <a:noFill/>
        </p:spPr>
        <p:txBody>
          <a:bodyPr vert="horz" wrap="none" lIns="91440" tIns="45720" rIns="91440" bIns="45720" rtlCol="0" anchor="t">
            <a:noAutofit/>
          </a:bodyPr>
          <a:lstStyle/>
          <a:p>
            <a:r>
              <a:rPr lang="es-US" sz="1600" b="1" dirty="0">
                <a:latin typeface="Calibri"/>
                <a:cs typeface="Calibri"/>
              </a:rPr>
              <a:t>SEPTUAGESIMO PERÍODO ORDINARIO DE SESIONES DE LA CICAD</a:t>
            </a:r>
            <a:endParaRPr lang="es-US" sz="1600" dirty="0">
              <a:latin typeface="Calibri"/>
              <a:cs typeface="Calibri"/>
            </a:endParaRPr>
          </a:p>
          <a:p>
            <a:r>
              <a:rPr lang="es-US" sz="1600" b="1" dirty="0">
                <a:latin typeface="Calibri"/>
                <a:cs typeface="Calibri"/>
              </a:rPr>
              <a:t>16-19 de noviembre de 2021 </a:t>
            </a:r>
            <a:endParaRPr lang="es-ES" sz="1600" dirty="0">
              <a:latin typeface="Calibri"/>
              <a:cs typeface="Calibri"/>
            </a:endParaRPr>
          </a:p>
          <a:p>
            <a:r>
              <a:rPr lang="en-US" sz="1600" b="1" dirty="0" err="1">
                <a:latin typeface="Calibri"/>
                <a:cs typeface="Calibri"/>
              </a:rPr>
              <a:t>Sesión</a:t>
            </a:r>
            <a:r>
              <a:rPr lang="en-US" sz="1600" b="1" dirty="0">
                <a:latin typeface="Calibri"/>
                <a:cs typeface="Calibri"/>
              </a:rPr>
              <a:t> virtual</a:t>
            </a:r>
            <a:endParaRPr lang="es-ES" sz="1600" dirty="0">
              <a:latin typeface="Calibri"/>
              <a:cs typeface="Calibri"/>
            </a:endParaRPr>
          </a:p>
          <a:p>
            <a:endParaRPr lang="es-ES" sz="1100" b="1" dirty="0">
              <a:solidFill>
                <a:srgbClr val="000000"/>
              </a:solidFill>
            </a:endParaRPr>
          </a:p>
        </p:txBody>
      </p:sp>
      <p:sp>
        <p:nvSpPr>
          <p:cNvPr id="11" name="TextBox 10"/>
          <p:cNvSpPr txBox="1"/>
          <p:nvPr/>
        </p:nvSpPr>
        <p:spPr>
          <a:xfrm>
            <a:off x="8609076" y="1270000"/>
            <a:ext cx="1905000" cy="762000"/>
          </a:xfrm>
          <a:prstGeom prst="rect">
            <a:avLst/>
          </a:prstGeom>
          <a:noFill/>
        </p:spPr>
        <p:txBody>
          <a:bodyPr vert="horz" wrap="none" lIns="91440" tIns="45720" rIns="91440" bIns="45720" rtlCol="0" anchor="t">
            <a:noAutofit/>
          </a:bodyPr>
          <a:lstStyle/>
          <a:p>
            <a:pPr algn="r"/>
            <a:r>
              <a:rPr lang="es-CO" sz="1600" b="1" dirty="0">
                <a:latin typeface="Calibri"/>
                <a:cs typeface="Calibri"/>
              </a:rPr>
              <a:t>OEA/</a:t>
            </a:r>
            <a:r>
              <a:rPr lang="es-CO" sz="1600" b="1" dirty="0" err="1">
                <a:latin typeface="Calibri"/>
                <a:cs typeface="Calibri"/>
              </a:rPr>
              <a:t>Ser.L</a:t>
            </a:r>
            <a:r>
              <a:rPr lang="es-CO" sz="1600" b="1" dirty="0">
                <a:latin typeface="Calibri"/>
                <a:cs typeface="Calibri"/>
              </a:rPr>
              <a:t>/ XIV.2.70</a:t>
            </a:r>
            <a:endParaRPr lang="es-ES" sz="1600" dirty="0">
              <a:latin typeface="Calibri"/>
              <a:cs typeface="Calibri"/>
            </a:endParaRPr>
          </a:p>
          <a:p>
            <a:pPr algn="r"/>
            <a:r>
              <a:rPr lang="es-CO" sz="1600" b="1">
                <a:latin typeface="Calibri"/>
                <a:cs typeface="Calibri"/>
              </a:rPr>
              <a:t>CICAD/doc.2648/21</a:t>
            </a:r>
            <a:endParaRPr lang="es-ES" sz="1600">
              <a:latin typeface="Calibri"/>
              <a:cs typeface="Calibri"/>
            </a:endParaRPr>
          </a:p>
          <a:p>
            <a:pPr algn="r"/>
            <a:r>
              <a:rPr lang="es-US" sz="1600" b="1">
                <a:latin typeface="Calibri"/>
                <a:cs typeface="Calibri"/>
              </a:rPr>
              <a:t> 18 de noviembre, 2021</a:t>
            </a:r>
            <a:endParaRPr lang="es-ES" sz="1600">
              <a:latin typeface="Calibri"/>
              <a:cs typeface="Calibri"/>
            </a:endParaRPr>
          </a:p>
          <a:p>
            <a:pPr algn="r"/>
            <a:r>
              <a:rPr lang="es-ES" sz="1600" b="1" dirty="0">
                <a:latin typeface="Calibri"/>
                <a:cs typeface="Calibri"/>
              </a:rPr>
              <a:t>                        Textual</a:t>
            </a:r>
            <a:endParaRPr lang="es-ES" sz="1600" dirty="0">
              <a:latin typeface="Calibri"/>
              <a:cs typeface="Calibri"/>
            </a:endParaRPr>
          </a:p>
          <a:p>
            <a:endParaRPr lang="es-ES" sz="1100" b="1" dirty="0">
              <a:solidFill>
                <a:srgbClr val="000000"/>
              </a:solidFill>
            </a:endParaRPr>
          </a:p>
        </p:txBody>
      </p:sp>
    </p:spTree>
    <p:extLst>
      <p:ext uri="{BB962C8B-B14F-4D97-AF65-F5344CB8AC3E}">
        <p14:creationId xmlns:p14="http://schemas.microsoft.com/office/powerpoint/2010/main" val="254660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6"/>
        <p:cNvGrpSpPr/>
        <p:nvPr/>
      </p:nvGrpSpPr>
      <p:grpSpPr>
        <a:xfrm>
          <a:off x="0" y="0"/>
          <a:ext cx="0" cy="0"/>
          <a:chOff x="0" y="0"/>
          <a:chExt cx="0" cy="0"/>
        </a:xfrm>
      </p:grpSpPr>
      <p:pic>
        <p:nvPicPr>
          <p:cNvPr id="207" name="Google Shape;207;p35"/>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208" name="Google Shape;208;p35"/>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10</a:t>
            </a:fld>
            <a:endParaRPr sz="2000" b="0" i="0" u="none" strike="noStrike" cap="none">
              <a:latin typeface="Arial"/>
              <a:ea typeface="Arial"/>
              <a:cs typeface="Arial"/>
              <a:sym typeface="Arial"/>
            </a:endParaRPr>
          </a:p>
        </p:txBody>
      </p:sp>
      <p:sp>
        <p:nvSpPr>
          <p:cNvPr id="209" name="Google Shape;209;p35"/>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210" name="Google Shape;210;p35"/>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211" name="Google Shape;211;p35"/>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212" name="Google Shape;212;p35"/>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213" name="Google Shape;213;p35"/>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214" name="Google Shape;214;p35"/>
          <p:cNvSpPr txBox="1">
            <a:spLocks noGrp="1"/>
          </p:cNvSpPr>
          <p:nvPr>
            <p:ph type="body" idx="1"/>
          </p:nvPr>
        </p:nvSpPr>
        <p:spPr>
          <a:xfrm>
            <a:off x="609475" y="1452125"/>
            <a:ext cx="10972500" cy="5117100"/>
          </a:xfrm>
          <a:prstGeom prst="rect">
            <a:avLst/>
          </a:prstGeom>
        </p:spPr>
        <p:txBody>
          <a:bodyPr spcFirstLastPara="1" wrap="square" lIns="0" tIns="0" rIns="0" bIns="0" anchor="t" anchorCtr="0">
            <a:noAutofit/>
          </a:bodyPr>
          <a:lstStyle/>
          <a:p>
            <a:pPr marL="914400" marR="0" lvl="0" indent="0" algn="l" rtl="0">
              <a:lnSpc>
                <a:spcPct val="115000"/>
              </a:lnSpc>
              <a:spcBef>
                <a:spcPts val="800"/>
              </a:spcBef>
              <a:spcAft>
                <a:spcPts val="0"/>
              </a:spcAft>
              <a:buNone/>
            </a:pPr>
            <a:r>
              <a:rPr lang="es-AR" sz="3200" b="1">
                <a:solidFill>
                  <a:schemeClr val="dk1"/>
                </a:solidFill>
                <a:latin typeface="Calibri"/>
                <a:ea typeface="Calibri"/>
                <a:cs typeface="Calibri"/>
                <a:sym typeface="Calibri"/>
              </a:rPr>
              <a:t>Profundizar las estrategias que promuevan la corresponsabilidad en las tareas de cuidado familiar </a:t>
            </a:r>
            <a:endParaRPr sz="3200" b="1">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Etapa de sensibilización a partir de conversaciones entre expertas y funcionarios y funcionarias de las áreas de recursos humanos de las FPySF.</a:t>
            </a:r>
            <a:endParaRPr sz="250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r>
              <a:rPr lang="es-AR" sz="2500" i="1">
                <a:solidFill>
                  <a:schemeClr val="dk1"/>
                </a:solidFill>
                <a:latin typeface="Calibri"/>
                <a:ea typeface="Calibri"/>
                <a:cs typeface="Calibri"/>
                <a:sym typeface="Calibri"/>
              </a:rPr>
              <a:t>Licencias de Cuidado y autocuidado </a:t>
            </a:r>
            <a:endParaRPr sz="2500" i="1">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Acciones de promoción, concientización y adecuación del </a:t>
            </a:r>
            <a:r>
              <a:rPr lang="es-AR" sz="2500" i="1">
                <a:solidFill>
                  <a:schemeClr val="dk1"/>
                </a:solidFill>
                <a:latin typeface="Calibri"/>
                <a:ea typeface="Calibri"/>
                <a:cs typeface="Calibri"/>
                <a:sym typeface="Calibri"/>
              </a:rPr>
              <a:t>ambiente laboral en pos de propiciar la lactancia materna</a:t>
            </a:r>
            <a:r>
              <a:rPr lang="es-AR" sz="2500">
                <a:solidFill>
                  <a:schemeClr val="dk1"/>
                </a:solidFill>
                <a:latin typeface="Calibri"/>
                <a:ea typeface="Calibri"/>
                <a:cs typeface="Calibri"/>
                <a:sym typeface="Calibri"/>
              </a:rPr>
              <a:t> dentro de las Fuerzas Policiales y de Seguridad Federales.</a:t>
            </a:r>
            <a:endParaRPr sz="250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914400" marR="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a:p>
            <a:pPr marL="0" lvl="0" indent="0" algn="l" rtl="0">
              <a:lnSpc>
                <a:spcPct val="115000"/>
              </a:lnSpc>
              <a:spcBef>
                <a:spcPts val="800"/>
              </a:spcBef>
              <a:spcAft>
                <a:spcPts val="0"/>
              </a:spcAft>
              <a:buNone/>
            </a:pPr>
            <a:endParaRPr sz="32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4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8"/>
        <p:cNvGrpSpPr/>
        <p:nvPr/>
      </p:nvGrpSpPr>
      <p:grpSpPr>
        <a:xfrm>
          <a:off x="0" y="0"/>
          <a:ext cx="0" cy="0"/>
          <a:chOff x="0" y="0"/>
          <a:chExt cx="0" cy="0"/>
        </a:xfrm>
      </p:grpSpPr>
      <p:pic>
        <p:nvPicPr>
          <p:cNvPr id="219" name="Google Shape;219;p36"/>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220" name="Google Shape;220;p36"/>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11</a:t>
            </a:fld>
            <a:endParaRPr sz="2000" b="0" i="0" u="none" strike="noStrike" cap="none">
              <a:latin typeface="Arial"/>
              <a:ea typeface="Arial"/>
              <a:cs typeface="Arial"/>
              <a:sym typeface="Arial"/>
            </a:endParaRPr>
          </a:p>
        </p:txBody>
      </p:sp>
      <p:sp>
        <p:nvSpPr>
          <p:cNvPr id="221" name="Google Shape;221;p36"/>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222" name="Google Shape;222;p36"/>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223" name="Google Shape;223;p36"/>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224" name="Google Shape;224;p36"/>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225" name="Google Shape;225;p36"/>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226" name="Google Shape;226;p36"/>
          <p:cNvSpPr txBox="1">
            <a:spLocks noGrp="1"/>
          </p:cNvSpPr>
          <p:nvPr>
            <p:ph type="body" idx="1"/>
          </p:nvPr>
        </p:nvSpPr>
        <p:spPr>
          <a:xfrm>
            <a:off x="609475" y="1452125"/>
            <a:ext cx="10972500" cy="5117100"/>
          </a:xfrm>
          <a:prstGeom prst="rect">
            <a:avLst/>
          </a:prstGeom>
        </p:spPr>
        <p:txBody>
          <a:bodyPr spcFirstLastPara="1" wrap="square" lIns="0" tIns="0" rIns="0" bIns="0" anchor="t" anchorCtr="0">
            <a:noAutofit/>
          </a:bodyPr>
          <a:lstStyle/>
          <a:p>
            <a:pPr marL="914400" marR="0" lvl="0" indent="0" algn="l" rtl="0">
              <a:lnSpc>
                <a:spcPct val="115000"/>
              </a:lnSpc>
              <a:spcBef>
                <a:spcPts val="800"/>
              </a:spcBef>
              <a:spcAft>
                <a:spcPts val="0"/>
              </a:spcAft>
              <a:buNone/>
            </a:pPr>
            <a:r>
              <a:rPr lang="es-AR" sz="3200" b="1" dirty="0">
                <a:solidFill>
                  <a:schemeClr val="dk1"/>
                </a:solidFill>
                <a:latin typeface="Calibri"/>
                <a:ea typeface="Calibri"/>
                <a:cs typeface="Calibri"/>
                <a:sym typeface="Calibri"/>
              </a:rPr>
              <a:t>Programa de Masculinidades </a:t>
            </a:r>
            <a:endParaRPr sz="3200" b="1" dirty="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r>
              <a:rPr lang="es-AR" sz="2500" dirty="0">
                <a:solidFill>
                  <a:schemeClr val="dk1"/>
                </a:solidFill>
                <a:latin typeface="Calibri"/>
                <a:ea typeface="Calibri"/>
                <a:cs typeface="Calibri"/>
                <a:sym typeface="Calibri"/>
              </a:rPr>
              <a:t>Un taller dirigido a personal masculino de las fuerzas de seguridad con denuncias por violencia intrafamiliar y/o laboral por razones de género con el objetivo de concientizar y problematizar sobre las implicancias de la masculinidad dominante en las relaciones sociales y de género. </a:t>
            </a:r>
            <a:endParaRPr sz="2500" dirty="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Clr>
                <a:schemeClr val="dk1"/>
              </a:buClr>
              <a:buSzPts val="1100"/>
              <a:buFont typeface="Arial"/>
              <a:buNone/>
            </a:pPr>
            <a:r>
              <a:rPr lang="es-AR" sz="2500" dirty="0">
                <a:solidFill>
                  <a:schemeClr val="dk1"/>
                </a:solidFill>
                <a:latin typeface="Calibri"/>
                <a:ea typeface="Calibri"/>
                <a:cs typeface="Calibri"/>
                <a:sym typeface="Calibri"/>
              </a:rPr>
              <a:t>La planificación del taller se desarrolló en articulación con Iniciativa </a:t>
            </a:r>
            <a:r>
              <a:rPr lang="es-AR" sz="2500" dirty="0" err="1">
                <a:solidFill>
                  <a:schemeClr val="dk1"/>
                </a:solidFill>
                <a:latin typeface="Calibri"/>
                <a:ea typeface="Calibri"/>
                <a:cs typeface="Calibri"/>
                <a:sym typeface="Calibri"/>
              </a:rPr>
              <a:t>Spotlight</a:t>
            </a:r>
            <a:r>
              <a:rPr lang="es-AR" sz="2500" dirty="0">
                <a:solidFill>
                  <a:schemeClr val="dk1"/>
                </a:solidFill>
                <a:latin typeface="Calibri"/>
                <a:ea typeface="Calibri"/>
                <a:cs typeface="Calibri"/>
                <a:sym typeface="Calibri"/>
              </a:rPr>
              <a:t> Argentina y la consultoría del Instituto de Masculinidades por el Cambio Social. Se trabajó también con policías provinciales. </a:t>
            </a:r>
            <a:endParaRPr sz="2500" dirty="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endParaRPr sz="2500" dirty="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endParaRPr sz="2500" dirty="0">
              <a:solidFill>
                <a:schemeClr val="dk1"/>
              </a:solidFill>
              <a:latin typeface="Calibri"/>
              <a:ea typeface="Calibri"/>
              <a:cs typeface="Calibri"/>
              <a:sym typeface="Calibri"/>
            </a:endParaRPr>
          </a:p>
          <a:p>
            <a:pPr marL="914400" marR="0" lvl="0" indent="0" algn="l" rtl="0">
              <a:lnSpc>
                <a:spcPct val="115000"/>
              </a:lnSpc>
              <a:spcBef>
                <a:spcPts val="800"/>
              </a:spcBef>
              <a:spcAft>
                <a:spcPts val="0"/>
              </a:spcAft>
              <a:buNone/>
            </a:pPr>
            <a:r>
              <a:rPr lang="es-AR" sz="2500" dirty="0">
                <a:solidFill>
                  <a:schemeClr val="dk1"/>
                </a:solidFill>
                <a:latin typeface="Calibri"/>
                <a:ea typeface="Calibri"/>
                <a:cs typeface="Calibri"/>
                <a:sym typeface="Calibri"/>
              </a:rPr>
              <a:t>	</a:t>
            </a:r>
            <a:endParaRPr sz="3200" dirty="0">
              <a:solidFill>
                <a:schemeClr val="dk1"/>
              </a:solidFill>
              <a:latin typeface="Calibri"/>
              <a:ea typeface="Calibri"/>
              <a:cs typeface="Calibri"/>
              <a:sym typeface="Calibri"/>
            </a:endParaRPr>
          </a:p>
          <a:p>
            <a:pPr marL="0" lvl="0" indent="0" algn="l" rtl="0">
              <a:lnSpc>
                <a:spcPct val="115000"/>
              </a:lnSpc>
              <a:spcBef>
                <a:spcPts val="800"/>
              </a:spcBef>
              <a:spcAft>
                <a:spcPts val="0"/>
              </a:spcAft>
              <a:buNone/>
            </a:pPr>
            <a:endParaRPr sz="3200" dirty="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400" dirty="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500"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0"/>
        <p:cNvGrpSpPr/>
        <p:nvPr/>
      </p:nvGrpSpPr>
      <p:grpSpPr>
        <a:xfrm>
          <a:off x="0" y="0"/>
          <a:ext cx="0" cy="0"/>
          <a:chOff x="0" y="0"/>
          <a:chExt cx="0" cy="0"/>
        </a:xfrm>
      </p:grpSpPr>
      <p:pic>
        <p:nvPicPr>
          <p:cNvPr id="231" name="Google Shape;231;p37"/>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232" name="Google Shape;232;p37"/>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12</a:t>
            </a:fld>
            <a:endParaRPr sz="2000" b="0" i="0" u="none" strike="noStrike" cap="none">
              <a:latin typeface="Arial"/>
              <a:ea typeface="Arial"/>
              <a:cs typeface="Arial"/>
              <a:sym typeface="Arial"/>
            </a:endParaRPr>
          </a:p>
        </p:txBody>
      </p:sp>
      <p:sp>
        <p:nvSpPr>
          <p:cNvPr id="233" name="Google Shape;233;p37"/>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234" name="Google Shape;234;p37"/>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235" name="Google Shape;235;p37"/>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236" name="Google Shape;236;p37"/>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237" name="Google Shape;237;p37"/>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238" name="Google Shape;238;p37"/>
          <p:cNvSpPr txBox="1">
            <a:spLocks noGrp="1"/>
          </p:cNvSpPr>
          <p:nvPr>
            <p:ph type="body" idx="1"/>
          </p:nvPr>
        </p:nvSpPr>
        <p:spPr>
          <a:xfrm>
            <a:off x="609475" y="1452125"/>
            <a:ext cx="10972500" cy="5117100"/>
          </a:xfrm>
          <a:prstGeom prst="rect">
            <a:avLst/>
          </a:prstGeom>
        </p:spPr>
        <p:txBody>
          <a:bodyPr spcFirstLastPara="1" wrap="square" lIns="0" tIns="0" rIns="0" bIns="0" anchor="t" anchorCtr="0">
            <a:noAutofit/>
          </a:bodyPr>
          <a:lstStyle/>
          <a:p>
            <a:pPr marL="914400" marR="0" lvl="0" indent="0" algn="l" rtl="0">
              <a:lnSpc>
                <a:spcPct val="115000"/>
              </a:lnSpc>
              <a:spcBef>
                <a:spcPts val="800"/>
              </a:spcBef>
              <a:spcAft>
                <a:spcPts val="0"/>
              </a:spcAft>
              <a:buNone/>
            </a:pPr>
            <a:r>
              <a:rPr lang="es-AR" sz="3200" b="1">
                <a:solidFill>
                  <a:schemeClr val="dk1"/>
                </a:solidFill>
                <a:latin typeface="Calibri"/>
                <a:ea typeface="Calibri"/>
                <a:cs typeface="Calibri"/>
                <a:sym typeface="Calibri"/>
              </a:rPr>
              <a:t>Promoción de la equidad de género en el ingreso y desarrollo de carrera. </a:t>
            </a:r>
            <a:endParaRPr sz="3200" b="1">
              <a:solidFill>
                <a:schemeClr val="dk1"/>
              </a:solidFill>
              <a:latin typeface="Calibri"/>
              <a:ea typeface="Calibri"/>
              <a:cs typeface="Calibri"/>
              <a:sym typeface="Calibri"/>
            </a:endParaRPr>
          </a:p>
          <a:p>
            <a:pPr marL="0" marR="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Proyecto Fortalecimiento de la Transparencia y la Profesionalización del Proceso de Ingreso a Carrera en las Fuerzas Policiales y de Seguridad Federales. </a:t>
            </a:r>
            <a:endParaRPr sz="2500">
              <a:solidFill>
                <a:schemeClr val="dk1"/>
              </a:solidFill>
              <a:latin typeface="Calibri"/>
              <a:ea typeface="Calibri"/>
              <a:cs typeface="Calibri"/>
              <a:sym typeface="Calibri"/>
            </a:endParaRPr>
          </a:p>
          <a:p>
            <a:pPr marL="0" marR="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Revisar en conjunto con las FPySF los criterios y prácticas de evaluación en las instancias de postulación y selección para el ingreso.</a:t>
            </a:r>
            <a:endParaRPr sz="2500">
              <a:solidFill>
                <a:schemeClr val="dk1"/>
              </a:solidFill>
              <a:latin typeface="Calibri"/>
              <a:ea typeface="Calibri"/>
              <a:cs typeface="Calibri"/>
              <a:sym typeface="Calibri"/>
            </a:endParaRPr>
          </a:p>
          <a:p>
            <a:pPr marL="0" marR="0" lvl="0" indent="0" algn="l" rtl="0">
              <a:lnSpc>
                <a:spcPct val="115000"/>
              </a:lnSpc>
              <a:spcBef>
                <a:spcPts val="800"/>
              </a:spcBef>
              <a:spcAft>
                <a:spcPts val="0"/>
              </a:spcAft>
              <a:buClr>
                <a:schemeClr val="dk1"/>
              </a:buClr>
              <a:buSzPts val="1100"/>
              <a:buFont typeface="Arial"/>
              <a:buNone/>
            </a:pPr>
            <a:r>
              <a:rPr lang="es-AR" sz="2500">
                <a:solidFill>
                  <a:schemeClr val="dk1"/>
                </a:solidFill>
                <a:latin typeface="Calibri"/>
                <a:ea typeface="Calibri"/>
                <a:cs typeface="Calibri"/>
                <a:sym typeface="Calibri"/>
              </a:rPr>
              <a:t>Redactar un conjunto de lineamientos que fortalezcan y resguarden las promoción de incorporación de mujeres y diversidades en las FPySF.</a:t>
            </a:r>
            <a:endParaRPr sz="250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1371600" marR="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914400" marR="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a:p>
            <a:pPr marL="0" lvl="0" indent="0" algn="l" rtl="0">
              <a:lnSpc>
                <a:spcPct val="115000"/>
              </a:lnSpc>
              <a:spcBef>
                <a:spcPts val="800"/>
              </a:spcBef>
              <a:spcAft>
                <a:spcPts val="0"/>
              </a:spcAft>
              <a:buNone/>
            </a:pPr>
            <a:endParaRPr sz="32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4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2"/>
        <p:cNvGrpSpPr/>
        <p:nvPr/>
      </p:nvGrpSpPr>
      <p:grpSpPr>
        <a:xfrm>
          <a:off x="0" y="0"/>
          <a:ext cx="0" cy="0"/>
          <a:chOff x="0" y="0"/>
          <a:chExt cx="0" cy="0"/>
        </a:xfrm>
      </p:grpSpPr>
      <p:pic>
        <p:nvPicPr>
          <p:cNvPr id="243" name="Google Shape;243;p38"/>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244" name="Google Shape;244;p38"/>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13</a:t>
            </a:fld>
            <a:endParaRPr sz="2000" b="0" i="0" u="none" strike="noStrike" cap="none">
              <a:latin typeface="Arial"/>
              <a:ea typeface="Arial"/>
              <a:cs typeface="Arial"/>
              <a:sym typeface="Arial"/>
            </a:endParaRPr>
          </a:p>
        </p:txBody>
      </p:sp>
      <p:sp>
        <p:nvSpPr>
          <p:cNvPr id="245" name="Google Shape;245;p38"/>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246" name="Google Shape;246;p38"/>
          <p:cNvPicPr preferRelativeResize="0"/>
          <p:nvPr/>
        </p:nvPicPr>
        <p:blipFill rotWithShape="1">
          <a:blip r:embed="rId4">
            <a:alphaModFix/>
          </a:blip>
          <a:srcRect/>
          <a:stretch/>
        </p:blipFill>
        <p:spPr>
          <a:xfrm>
            <a:off x="171720" y="-163080"/>
            <a:ext cx="2298240" cy="1259639"/>
          </a:xfrm>
          <a:prstGeom prst="rect">
            <a:avLst/>
          </a:prstGeom>
          <a:noFill/>
          <a:ln>
            <a:noFill/>
          </a:ln>
        </p:spPr>
      </p:pic>
      <p:sp>
        <p:nvSpPr>
          <p:cNvPr id="247" name="Google Shape;247;p38"/>
          <p:cNvSpPr txBox="1"/>
          <p:nvPr/>
        </p:nvSpPr>
        <p:spPr>
          <a:xfrm>
            <a:off x="644700" y="1442075"/>
            <a:ext cx="10902600" cy="4490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s-AR" sz="2500">
                <a:solidFill>
                  <a:schemeClr val="dk1"/>
                </a:solidFill>
                <a:latin typeface="Calibri"/>
                <a:ea typeface="Calibri"/>
                <a:cs typeface="Calibri"/>
                <a:sym typeface="Calibri"/>
              </a:rPr>
              <a:t>En el sector de la seguridad, al igual que en otros ámbitos políticos, el desarrollo de políticas de género se relaciona con avances de la institucionalidad democrática y reformas legislativas específicas que promueven los cambios sociales.</a:t>
            </a:r>
            <a:endParaRPr sz="25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endParaRPr sz="25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r>
              <a:rPr lang="es-AR" sz="2500">
                <a:solidFill>
                  <a:schemeClr val="dk1"/>
                </a:solidFill>
                <a:latin typeface="Calibri"/>
                <a:ea typeface="Calibri"/>
                <a:cs typeface="Calibri"/>
                <a:sym typeface="Calibri"/>
              </a:rPr>
              <a:t>La falta de perspectiva de género en la producción de inteligencia sobre las organizaciones criminales le quita eficiencia y profesionalidad a la tarea.</a:t>
            </a:r>
            <a:endParaRPr sz="25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endParaRPr sz="25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r>
              <a:rPr lang="es-AR" sz="2500">
                <a:solidFill>
                  <a:schemeClr val="dk1"/>
                </a:solidFill>
                <a:latin typeface="Calibri"/>
                <a:ea typeface="Calibri"/>
                <a:cs typeface="Calibri"/>
                <a:sym typeface="Calibri"/>
              </a:rPr>
              <a:t>La separación tradicional entre lo público y lo privado lleva a ubicar los problemas de seguridad en el ámbito público y a las mujeres en el ámbito privado, esta concepción limita la comprensión de la relación entre las mujeres, la criminalidad y la violencia</a:t>
            </a:r>
            <a:endParaRPr sz="250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sz="2000" b="1"/>
          </a:p>
        </p:txBody>
      </p:sp>
      <p:sp>
        <p:nvSpPr>
          <p:cNvPr id="248" name="Google Shape;248;p38"/>
          <p:cNvSpPr txBox="1"/>
          <p:nvPr/>
        </p:nvSpPr>
        <p:spPr>
          <a:xfrm>
            <a:off x="14259975" y="2813000"/>
            <a:ext cx="7685100" cy="89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49" name="Google Shape;249;p38"/>
          <p:cNvPicPr preferRelativeResize="0"/>
          <p:nvPr/>
        </p:nvPicPr>
        <p:blipFill rotWithShape="1">
          <a:blip r:embed="rId5">
            <a:alphaModFix/>
          </a:blip>
          <a:srcRect/>
          <a:stretch/>
        </p:blipFill>
        <p:spPr>
          <a:xfrm>
            <a:off x="2779100" y="284225"/>
            <a:ext cx="1574066" cy="365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3"/>
        <p:cNvGrpSpPr/>
        <p:nvPr/>
      </p:nvGrpSpPr>
      <p:grpSpPr>
        <a:xfrm>
          <a:off x="0" y="0"/>
          <a:ext cx="0" cy="0"/>
          <a:chOff x="0" y="0"/>
          <a:chExt cx="0" cy="0"/>
        </a:xfrm>
      </p:grpSpPr>
      <p:pic>
        <p:nvPicPr>
          <p:cNvPr id="254" name="Google Shape;254;p39"/>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255" name="Google Shape;255;p39"/>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14</a:t>
            </a:fld>
            <a:endParaRPr sz="2000" b="0" i="0" u="none" strike="noStrike" cap="none">
              <a:latin typeface="Arial"/>
              <a:ea typeface="Arial"/>
              <a:cs typeface="Arial"/>
              <a:sym typeface="Arial"/>
            </a:endParaRPr>
          </a:p>
        </p:txBody>
      </p:sp>
      <p:sp>
        <p:nvSpPr>
          <p:cNvPr id="256" name="Google Shape;256;p39"/>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257" name="Google Shape;257;p39"/>
          <p:cNvPicPr preferRelativeResize="0"/>
          <p:nvPr/>
        </p:nvPicPr>
        <p:blipFill rotWithShape="1">
          <a:blip r:embed="rId4">
            <a:alphaModFix/>
          </a:blip>
          <a:srcRect/>
          <a:stretch/>
        </p:blipFill>
        <p:spPr>
          <a:xfrm>
            <a:off x="171720" y="-163080"/>
            <a:ext cx="2298240" cy="1259639"/>
          </a:xfrm>
          <a:prstGeom prst="rect">
            <a:avLst/>
          </a:prstGeom>
          <a:noFill/>
          <a:ln>
            <a:noFill/>
          </a:ln>
        </p:spPr>
      </p:pic>
      <p:sp>
        <p:nvSpPr>
          <p:cNvPr id="258" name="Google Shape;258;p39"/>
          <p:cNvSpPr txBox="1"/>
          <p:nvPr/>
        </p:nvSpPr>
        <p:spPr>
          <a:xfrm>
            <a:off x="655650" y="1477975"/>
            <a:ext cx="10880700" cy="4457100"/>
          </a:xfrm>
          <a:prstGeom prst="rect">
            <a:avLst/>
          </a:prstGeom>
          <a:noFill/>
          <a:ln>
            <a:noFill/>
          </a:ln>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r>
              <a:rPr lang="es-AR" sz="2500" dirty="0">
                <a:solidFill>
                  <a:schemeClr val="dk1"/>
                </a:solidFill>
                <a:latin typeface="Calibri"/>
                <a:ea typeface="Calibri"/>
                <a:cs typeface="Calibri"/>
                <a:sym typeface="Calibri"/>
              </a:rPr>
              <a:t>La inclusión de la perspectiva de género implica algo más que la incorporación y fortalecimiento de las mujeres en las organizaciones encargadas de combatir el tráfico ilegal de drogas. </a:t>
            </a:r>
            <a:endParaRPr sz="2500" dirty="0">
              <a:solidFill>
                <a:schemeClr val="dk1"/>
              </a:solidFill>
              <a:latin typeface="Calibri"/>
              <a:ea typeface="Calibri"/>
              <a:cs typeface="Calibri"/>
              <a:sym typeface="Calibri"/>
            </a:endParaRPr>
          </a:p>
          <a:p>
            <a:pPr marL="457200" lvl="0" indent="0" algn="l" rtl="0">
              <a:lnSpc>
                <a:spcPct val="90000"/>
              </a:lnSpc>
              <a:spcBef>
                <a:spcPts val="0"/>
              </a:spcBef>
              <a:spcAft>
                <a:spcPts val="0"/>
              </a:spcAft>
              <a:buNone/>
            </a:pPr>
            <a:endParaRPr sz="2500" dirty="0">
              <a:solidFill>
                <a:schemeClr val="dk1"/>
              </a:solidFill>
              <a:latin typeface="Calibri"/>
              <a:ea typeface="Calibri"/>
              <a:cs typeface="Calibri"/>
              <a:sym typeface="Calibri"/>
            </a:endParaRPr>
          </a:p>
          <a:p>
            <a:pPr marL="457200" lvl="0" indent="0" algn="l" rtl="0">
              <a:lnSpc>
                <a:spcPct val="90000"/>
              </a:lnSpc>
              <a:spcBef>
                <a:spcPts val="1000"/>
              </a:spcBef>
              <a:spcAft>
                <a:spcPts val="0"/>
              </a:spcAft>
              <a:buNone/>
            </a:pPr>
            <a:r>
              <a:rPr lang="es-AR" sz="2500" dirty="0">
                <a:solidFill>
                  <a:schemeClr val="dk1"/>
                </a:solidFill>
                <a:latin typeface="Calibri"/>
                <a:ea typeface="Calibri"/>
                <a:cs typeface="Calibri"/>
                <a:sym typeface="Calibri"/>
              </a:rPr>
              <a:t>Adoptar esta perspectiva requiere comprender que cualquier fenómeno social, político o económico tiene un impacto diferencial en varones, mujeres y diversidades.</a:t>
            </a:r>
            <a:endParaRPr sz="2500" dirty="0">
              <a:solidFill>
                <a:schemeClr val="dk1"/>
              </a:solidFill>
              <a:latin typeface="Calibri"/>
              <a:ea typeface="Calibri"/>
              <a:cs typeface="Calibri"/>
              <a:sym typeface="Calibri"/>
            </a:endParaRPr>
          </a:p>
          <a:p>
            <a:pPr marL="457200" lvl="0" indent="0" algn="l" rtl="0">
              <a:lnSpc>
                <a:spcPct val="90000"/>
              </a:lnSpc>
              <a:spcBef>
                <a:spcPts val="1000"/>
              </a:spcBef>
              <a:spcAft>
                <a:spcPts val="0"/>
              </a:spcAft>
              <a:buNone/>
            </a:pPr>
            <a:endParaRPr sz="2500" dirty="0">
              <a:solidFill>
                <a:schemeClr val="dk1"/>
              </a:solidFill>
              <a:latin typeface="Calibri"/>
              <a:ea typeface="Calibri"/>
              <a:cs typeface="Calibri"/>
              <a:sym typeface="Calibri"/>
            </a:endParaRPr>
          </a:p>
          <a:p>
            <a:pPr marL="457200" lvl="0" indent="0" algn="l" rtl="0">
              <a:lnSpc>
                <a:spcPct val="90000"/>
              </a:lnSpc>
              <a:spcBef>
                <a:spcPts val="1000"/>
              </a:spcBef>
              <a:spcAft>
                <a:spcPts val="0"/>
              </a:spcAft>
              <a:buNone/>
            </a:pPr>
            <a:r>
              <a:rPr lang="es-AR" sz="2500" dirty="0">
                <a:solidFill>
                  <a:schemeClr val="dk1"/>
                </a:solidFill>
                <a:latin typeface="Calibri"/>
                <a:ea typeface="Calibri"/>
                <a:cs typeface="Calibri"/>
                <a:sym typeface="Calibri"/>
              </a:rPr>
              <a:t>Las diferencias de género deben ser consideradas en todas las etapas de desarrollo, implementación, monitoreo y evaluación de políticas y programas sobre drogas.</a:t>
            </a:r>
            <a:endParaRPr sz="2500" dirty="0">
              <a:latin typeface="Calibri"/>
              <a:ea typeface="Calibri"/>
              <a:cs typeface="Calibri"/>
              <a:sym typeface="Calibri"/>
            </a:endParaRPr>
          </a:p>
        </p:txBody>
      </p:sp>
      <p:sp>
        <p:nvSpPr>
          <p:cNvPr id="259" name="Google Shape;259;p39"/>
          <p:cNvSpPr txBox="1"/>
          <p:nvPr/>
        </p:nvSpPr>
        <p:spPr>
          <a:xfrm>
            <a:off x="14259975" y="2813000"/>
            <a:ext cx="7685100" cy="89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60" name="Google Shape;260;p39"/>
          <p:cNvPicPr preferRelativeResize="0"/>
          <p:nvPr/>
        </p:nvPicPr>
        <p:blipFill rotWithShape="1">
          <a:blip r:embed="rId5">
            <a:alphaModFix/>
          </a:blip>
          <a:srcRect/>
          <a:stretch/>
        </p:blipFill>
        <p:spPr>
          <a:xfrm>
            <a:off x="2779100" y="284225"/>
            <a:ext cx="1574066" cy="3650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4"/>
        <p:cNvGrpSpPr/>
        <p:nvPr/>
      </p:nvGrpSpPr>
      <p:grpSpPr>
        <a:xfrm>
          <a:off x="0" y="0"/>
          <a:ext cx="0" cy="0"/>
          <a:chOff x="0" y="0"/>
          <a:chExt cx="0" cy="0"/>
        </a:xfrm>
      </p:grpSpPr>
      <p:pic>
        <p:nvPicPr>
          <p:cNvPr id="265" name="Google Shape;265;p40"/>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266" name="Google Shape;266;p40"/>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15</a:t>
            </a:fld>
            <a:endParaRPr sz="2000" b="0" i="0" u="none" strike="noStrike" cap="none">
              <a:latin typeface="Arial"/>
              <a:ea typeface="Arial"/>
              <a:cs typeface="Arial"/>
              <a:sym typeface="Arial"/>
            </a:endParaRPr>
          </a:p>
        </p:txBody>
      </p:sp>
      <p:sp>
        <p:nvSpPr>
          <p:cNvPr id="267" name="Google Shape;267;p40"/>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268" name="Google Shape;268;p40"/>
          <p:cNvPicPr preferRelativeResize="0"/>
          <p:nvPr/>
        </p:nvPicPr>
        <p:blipFill rotWithShape="1">
          <a:blip r:embed="rId4">
            <a:alphaModFix/>
          </a:blip>
          <a:srcRect/>
          <a:stretch/>
        </p:blipFill>
        <p:spPr>
          <a:xfrm>
            <a:off x="171720" y="-163080"/>
            <a:ext cx="2298240" cy="1259639"/>
          </a:xfrm>
          <a:prstGeom prst="rect">
            <a:avLst/>
          </a:prstGeom>
          <a:noFill/>
          <a:ln>
            <a:noFill/>
          </a:ln>
        </p:spPr>
      </p:pic>
      <p:sp>
        <p:nvSpPr>
          <p:cNvPr id="269" name="Google Shape;269;p40"/>
          <p:cNvSpPr txBox="1"/>
          <p:nvPr/>
        </p:nvSpPr>
        <p:spPr>
          <a:xfrm>
            <a:off x="606575" y="1841525"/>
            <a:ext cx="10474500" cy="4515000"/>
          </a:xfrm>
          <a:prstGeom prst="rect">
            <a:avLst/>
          </a:prstGeom>
          <a:noFill/>
          <a:ln>
            <a:noFill/>
          </a:ln>
        </p:spPr>
        <p:txBody>
          <a:bodyPr spcFirstLastPara="1" wrap="square" lIns="91425" tIns="91425" rIns="91425" bIns="91425" anchor="t" anchorCtr="0">
            <a:noAutofit/>
          </a:bodyPr>
          <a:lstStyle/>
          <a:p>
            <a:pPr marL="1371600" lvl="0" indent="0" algn="ctr" rtl="0">
              <a:lnSpc>
                <a:spcPct val="90000"/>
              </a:lnSpc>
              <a:spcBef>
                <a:spcPts val="0"/>
              </a:spcBef>
              <a:spcAft>
                <a:spcPts val="0"/>
              </a:spcAft>
              <a:buNone/>
            </a:pPr>
            <a:r>
              <a:rPr lang="es-AR" sz="3200" b="1" dirty="0">
                <a:solidFill>
                  <a:schemeClr val="dk1"/>
                </a:solidFill>
                <a:latin typeface="Calibri"/>
                <a:ea typeface="Calibri"/>
                <a:cs typeface="Calibri"/>
                <a:sym typeface="Calibri"/>
              </a:rPr>
              <a:t>La inclusión de la perspectiva de género y de derechos en el desarrollo de políticas para enfrentar el tráfico ilícito de drogas asegura mayor eficiencia y profesionalidad. </a:t>
            </a:r>
            <a:endParaRPr sz="3200" b="1" dirty="0">
              <a:solidFill>
                <a:schemeClr val="dk1"/>
              </a:solidFill>
              <a:latin typeface="Calibri"/>
              <a:ea typeface="Calibri"/>
              <a:cs typeface="Calibri"/>
              <a:sym typeface="Calibri"/>
            </a:endParaRPr>
          </a:p>
          <a:p>
            <a:pPr marL="817562" lvl="2" indent="-254000" algn="l" rtl="0">
              <a:lnSpc>
                <a:spcPct val="90000"/>
              </a:lnSpc>
              <a:spcBef>
                <a:spcPts val="500"/>
              </a:spcBef>
              <a:spcAft>
                <a:spcPts val="0"/>
              </a:spcAft>
              <a:buClr>
                <a:schemeClr val="dk1"/>
              </a:buClr>
              <a:buSzPts val="3200"/>
              <a:buFont typeface="Arial"/>
              <a:buNone/>
            </a:pPr>
            <a:endParaRPr sz="3200" b="1" dirty="0">
              <a:solidFill>
                <a:schemeClr val="dk1"/>
              </a:solidFill>
              <a:latin typeface="Calibri"/>
              <a:ea typeface="Calibri"/>
              <a:cs typeface="Calibri"/>
              <a:sym typeface="Calibri"/>
            </a:endParaRPr>
          </a:p>
          <a:p>
            <a:pPr marL="1371600" lvl="0" indent="0" algn="ctr" rtl="0">
              <a:lnSpc>
                <a:spcPct val="90000"/>
              </a:lnSpc>
              <a:spcBef>
                <a:spcPts val="500"/>
              </a:spcBef>
              <a:spcAft>
                <a:spcPts val="0"/>
              </a:spcAft>
              <a:buNone/>
            </a:pPr>
            <a:r>
              <a:rPr lang="es-AR" sz="3200" b="1">
                <a:solidFill>
                  <a:schemeClr val="dk1"/>
                </a:solidFill>
                <a:latin typeface="Calibri"/>
                <a:ea typeface="Calibri"/>
                <a:cs typeface="Calibri"/>
                <a:sym typeface="Calibri"/>
              </a:rPr>
              <a:t>Hay que pensarlo como un facilitador de profesionalismo, modernización y democratización de las organizaciones.</a:t>
            </a:r>
            <a:endParaRPr sz="3200" b="1">
              <a:solidFill>
                <a:schemeClr val="dk1"/>
              </a:solidFill>
              <a:latin typeface="Calibri"/>
              <a:ea typeface="Calibri"/>
              <a:cs typeface="Calibri"/>
              <a:sym typeface="Calibri"/>
            </a:endParaRPr>
          </a:p>
        </p:txBody>
      </p:sp>
      <p:sp>
        <p:nvSpPr>
          <p:cNvPr id="270" name="Google Shape;270;p40"/>
          <p:cNvSpPr txBox="1"/>
          <p:nvPr/>
        </p:nvSpPr>
        <p:spPr>
          <a:xfrm>
            <a:off x="14259975" y="2813000"/>
            <a:ext cx="7685100" cy="89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71" name="Google Shape;271;p40"/>
          <p:cNvPicPr preferRelativeResize="0"/>
          <p:nvPr/>
        </p:nvPicPr>
        <p:blipFill rotWithShape="1">
          <a:blip r:embed="rId5">
            <a:alphaModFix/>
          </a:blip>
          <a:srcRect/>
          <a:stretch/>
        </p:blipFill>
        <p:spPr>
          <a:xfrm>
            <a:off x="2779100" y="284225"/>
            <a:ext cx="1574066" cy="3650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5"/>
        <p:cNvGrpSpPr/>
        <p:nvPr/>
      </p:nvGrpSpPr>
      <p:grpSpPr>
        <a:xfrm>
          <a:off x="0" y="0"/>
          <a:ext cx="0" cy="0"/>
          <a:chOff x="0" y="0"/>
          <a:chExt cx="0" cy="0"/>
        </a:xfrm>
      </p:grpSpPr>
      <p:pic>
        <p:nvPicPr>
          <p:cNvPr id="276" name="Google Shape;276;p41" descr="Imagen que contiene avión&#10;&#10;Descripción generada automáticamente"/>
          <p:cNvPicPr preferRelativeResize="0"/>
          <p:nvPr/>
        </p:nvPicPr>
        <p:blipFill rotWithShape="1">
          <a:blip r:embed="rId3">
            <a:alphaModFix/>
          </a:blip>
          <a:srcRect/>
          <a:stretch/>
        </p:blipFill>
        <p:spPr>
          <a:xfrm>
            <a:off x="0" y="0"/>
            <a:ext cx="12192120" cy="6888600"/>
          </a:xfrm>
          <a:prstGeom prst="rect">
            <a:avLst/>
          </a:prstGeom>
          <a:noFill/>
          <a:ln>
            <a:noFill/>
          </a:ln>
        </p:spPr>
      </p:pic>
      <p:sp>
        <p:nvSpPr>
          <p:cNvPr id="277" name="Google Shape;277;p41"/>
          <p:cNvSpPr txBox="1"/>
          <p:nvPr/>
        </p:nvSpPr>
        <p:spPr>
          <a:xfrm>
            <a:off x="8610480" y="6356520"/>
            <a:ext cx="2743200" cy="3650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1200" b="0" i="0" u="none" strike="noStrike" cap="none">
                <a:solidFill>
                  <a:srgbClr val="898989"/>
                </a:solidFill>
                <a:latin typeface="Calibri"/>
                <a:ea typeface="Calibri"/>
                <a:cs typeface="Calibri"/>
                <a:sym typeface="Calibri"/>
              </a:rPr>
              <a:t>16</a:t>
            </a:fld>
            <a:endParaRPr sz="1200" b="0" i="0" u="none" strike="noStrike" cap="none">
              <a:latin typeface="Arial"/>
              <a:ea typeface="Arial"/>
              <a:cs typeface="Arial"/>
              <a:sym typeface="Arial"/>
            </a:endParaRPr>
          </a:p>
        </p:txBody>
      </p:sp>
      <p:pic>
        <p:nvPicPr>
          <p:cNvPr id="278" name="Google Shape;278;p41"/>
          <p:cNvPicPr preferRelativeResize="0"/>
          <p:nvPr/>
        </p:nvPicPr>
        <p:blipFill rotWithShape="1">
          <a:blip r:embed="rId4">
            <a:alphaModFix/>
          </a:blip>
          <a:srcRect/>
          <a:stretch/>
        </p:blipFill>
        <p:spPr>
          <a:xfrm>
            <a:off x="3715200" y="2135520"/>
            <a:ext cx="4468680" cy="2449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27"/>
          <p:cNvPicPr preferRelativeResize="0"/>
          <p:nvPr/>
        </p:nvPicPr>
        <p:blipFill rotWithShape="1">
          <a:blip r:embed="rId3">
            <a:alphaModFix/>
          </a:blip>
          <a:srcRect/>
          <a:stretch/>
        </p:blipFill>
        <p:spPr>
          <a:xfrm>
            <a:off x="0" y="0"/>
            <a:ext cx="12189631" cy="6858001"/>
          </a:xfrm>
          <a:prstGeom prst="rect">
            <a:avLst/>
          </a:prstGeom>
          <a:noFill/>
          <a:ln>
            <a:noFill/>
          </a:ln>
        </p:spPr>
      </p:pic>
      <p:sp>
        <p:nvSpPr>
          <p:cNvPr id="119" name="Google Shape;119;p27"/>
          <p:cNvSpPr txBox="1"/>
          <p:nvPr/>
        </p:nvSpPr>
        <p:spPr>
          <a:xfrm>
            <a:off x="2100725" y="590450"/>
            <a:ext cx="7546200" cy="4817700"/>
          </a:xfrm>
          <a:prstGeom prst="rect">
            <a:avLst/>
          </a:prstGeom>
          <a:noFill/>
          <a:ln>
            <a:noFill/>
          </a:ln>
        </p:spPr>
        <p:txBody>
          <a:bodyPr spcFirstLastPara="1" wrap="square" lIns="91425" tIns="91425" rIns="91425" bIns="91425" anchor="t" anchorCtr="0">
            <a:spAutoFit/>
          </a:bodyPr>
          <a:lstStyle/>
          <a:p>
            <a:pPr marL="0" lvl="0" indent="457200" algn="ctr" rtl="0">
              <a:spcBef>
                <a:spcPts val="0"/>
              </a:spcBef>
              <a:spcAft>
                <a:spcPts val="0"/>
              </a:spcAft>
              <a:buNone/>
            </a:pPr>
            <a:r>
              <a:rPr lang="es-AR" sz="3000" b="1">
                <a:solidFill>
                  <a:schemeClr val="lt1"/>
                </a:solidFill>
              </a:rPr>
              <a:t>OEA - CICAD - GENLEA </a:t>
            </a:r>
            <a:endParaRPr sz="3000" b="1">
              <a:solidFill>
                <a:schemeClr val="lt1"/>
              </a:solidFill>
            </a:endParaRPr>
          </a:p>
          <a:p>
            <a:pPr marL="0" lvl="0" indent="0" algn="ctr" rtl="0">
              <a:spcBef>
                <a:spcPts val="0"/>
              </a:spcBef>
              <a:spcAft>
                <a:spcPts val="0"/>
              </a:spcAft>
              <a:buNone/>
            </a:pPr>
            <a:endParaRPr sz="3000" b="1">
              <a:solidFill>
                <a:schemeClr val="lt1"/>
              </a:solidFill>
            </a:endParaRPr>
          </a:p>
          <a:p>
            <a:pPr marL="0" lvl="0" indent="0" algn="ctr" rtl="0">
              <a:spcBef>
                <a:spcPts val="0"/>
              </a:spcBef>
              <a:spcAft>
                <a:spcPts val="0"/>
              </a:spcAft>
              <a:buNone/>
            </a:pPr>
            <a:r>
              <a:rPr lang="es-AR" sz="3300" b="1">
                <a:solidFill>
                  <a:schemeClr val="lt1"/>
                </a:solidFill>
                <a:latin typeface="Calibri"/>
                <a:ea typeface="Calibri"/>
                <a:cs typeface="Calibri"/>
                <a:sym typeface="Calibri"/>
              </a:rPr>
              <a:t>Fortalecimiento de la Igualdad de Género en los Cuerpos Policiales y de Seguridad</a:t>
            </a:r>
            <a:r>
              <a:rPr lang="es-AR" sz="3400">
                <a:solidFill>
                  <a:schemeClr val="lt1"/>
                </a:solidFill>
                <a:latin typeface="Calibri"/>
                <a:ea typeface="Calibri"/>
                <a:cs typeface="Calibri"/>
                <a:sym typeface="Calibri"/>
              </a:rPr>
              <a:t> </a:t>
            </a:r>
            <a:endParaRPr sz="2800" b="1">
              <a:solidFill>
                <a:schemeClr val="lt1"/>
              </a:solidFill>
            </a:endParaRPr>
          </a:p>
          <a:p>
            <a:pPr marL="0" lvl="0" indent="0" algn="ctr" rtl="0">
              <a:spcBef>
                <a:spcPts val="0"/>
              </a:spcBef>
              <a:spcAft>
                <a:spcPts val="0"/>
              </a:spcAft>
              <a:buNone/>
            </a:pPr>
            <a:endParaRPr sz="3000" b="1">
              <a:solidFill>
                <a:schemeClr val="lt1"/>
              </a:solidFill>
            </a:endParaRPr>
          </a:p>
          <a:p>
            <a:pPr marL="0" lvl="0" indent="0" algn="ctr" rtl="0">
              <a:spcBef>
                <a:spcPts val="0"/>
              </a:spcBef>
              <a:spcAft>
                <a:spcPts val="0"/>
              </a:spcAft>
              <a:buNone/>
            </a:pPr>
            <a:r>
              <a:rPr lang="es-AR" sz="2300">
                <a:solidFill>
                  <a:schemeClr val="lt1"/>
                </a:solidFill>
              </a:rPr>
              <a:t>Igualdad, Equidad y Transversalidad de Género en las Políticas de Seguridad</a:t>
            </a:r>
            <a:endParaRPr sz="2300">
              <a:solidFill>
                <a:schemeClr val="lt1"/>
              </a:solidFill>
            </a:endParaRPr>
          </a:p>
          <a:p>
            <a:pPr marL="0" lvl="0" indent="0" algn="ctr" rtl="0">
              <a:spcBef>
                <a:spcPts val="0"/>
              </a:spcBef>
              <a:spcAft>
                <a:spcPts val="0"/>
              </a:spcAft>
              <a:buNone/>
            </a:pPr>
            <a:endParaRPr sz="2300" b="1">
              <a:solidFill>
                <a:schemeClr val="lt1"/>
              </a:solidFill>
            </a:endParaRPr>
          </a:p>
          <a:p>
            <a:pPr marL="0" lvl="0" indent="0" algn="ctr" rtl="0">
              <a:spcBef>
                <a:spcPts val="0"/>
              </a:spcBef>
              <a:spcAft>
                <a:spcPts val="0"/>
              </a:spcAft>
              <a:buNone/>
            </a:pPr>
            <a:r>
              <a:rPr lang="es-AR" sz="2300" b="1">
                <a:solidFill>
                  <a:schemeClr val="lt1"/>
                </a:solidFill>
              </a:rPr>
              <a:t>18 de noviembre 2021</a:t>
            </a:r>
            <a:endParaRPr sz="2300" b="1">
              <a:solidFill>
                <a:schemeClr val="lt1"/>
              </a:solidFill>
            </a:endParaRPr>
          </a:p>
          <a:p>
            <a:pPr marL="0" lvl="0" indent="0" algn="ctr" rtl="0">
              <a:spcBef>
                <a:spcPts val="0"/>
              </a:spcBef>
              <a:spcAft>
                <a:spcPts val="0"/>
              </a:spcAft>
              <a:buNone/>
            </a:pPr>
            <a:endParaRPr sz="2600" b="1">
              <a:solidFill>
                <a:schemeClr val="lt1"/>
              </a:solidFill>
            </a:endParaRPr>
          </a:p>
          <a:p>
            <a:pPr marL="0" lvl="0" indent="0" algn="ctr" rtl="0">
              <a:spcBef>
                <a:spcPts val="0"/>
              </a:spcBef>
              <a:spcAft>
                <a:spcPts val="0"/>
              </a:spcAft>
              <a:buNone/>
            </a:pPr>
            <a:endParaRPr sz="2600"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3"/>
        <p:cNvGrpSpPr/>
        <p:nvPr/>
      </p:nvGrpSpPr>
      <p:grpSpPr>
        <a:xfrm>
          <a:off x="0" y="0"/>
          <a:ext cx="0" cy="0"/>
          <a:chOff x="0" y="0"/>
          <a:chExt cx="0" cy="0"/>
        </a:xfrm>
      </p:grpSpPr>
      <p:pic>
        <p:nvPicPr>
          <p:cNvPr id="124" name="Google Shape;124;p28"/>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25" name="Google Shape;125;p28"/>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3</a:t>
            </a:fld>
            <a:endParaRPr sz="2000" b="0" i="0" u="none" strike="noStrike" cap="none">
              <a:latin typeface="Arial"/>
              <a:ea typeface="Arial"/>
              <a:cs typeface="Arial"/>
              <a:sym typeface="Arial"/>
            </a:endParaRPr>
          </a:p>
        </p:txBody>
      </p:sp>
      <p:sp>
        <p:nvSpPr>
          <p:cNvPr id="126" name="Google Shape;126;p28"/>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27" name="Google Shape;127;p28"/>
          <p:cNvPicPr preferRelativeResize="0"/>
          <p:nvPr/>
        </p:nvPicPr>
        <p:blipFill rotWithShape="1">
          <a:blip r:embed="rId4">
            <a:alphaModFix/>
          </a:blip>
          <a:srcRect/>
          <a:stretch/>
        </p:blipFill>
        <p:spPr>
          <a:xfrm>
            <a:off x="171720" y="-163080"/>
            <a:ext cx="2298240" cy="1259639"/>
          </a:xfrm>
          <a:prstGeom prst="rect">
            <a:avLst/>
          </a:prstGeom>
          <a:noFill/>
          <a:ln>
            <a:noFill/>
          </a:ln>
        </p:spPr>
      </p:pic>
      <p:sp>
        <p:nvSpPr>
          <p:cNvPr id="128" name="Google Shape;128;p28"/>
          <p:cNvSpPr txBox="1"/>
          <p:nvPr/>
        </p:nvSpPr>
        <p:spPr>
          <a:xfrm>
            <a:off x="879175" y="1344950"/>
            <a:ext cx="10474500" cy="45810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s-AR" sz="2900">
                <a:solidFill>
                  <a:schemeClr val="dk1"/>
                </a:solidFill>
                <a:latin typeface="Calibri"/>
                <a:ea typeface="Calibri"/>
                <a:cs typeface="Calibri"/>
                <a:sym typeface="Calibri"/>
              </a:rPr>
              <a:t> </a:t>
            </a:r>
            <a:r>
              <a:rPr lang="es-AR" sz="2600" b="1">
                <a:solidFill>
                  <a:schemeClr val="dk1"/>
                </a:solidFill>
                <a:latin typeface="Calibri"/>
                <a:ea typeface="Calibri"/>
                <a:cs typeface="Calibri"/>
                <a:sym typeface="Calibri"/>
              </a:rPr>
              <a:t>CONDICIONES  DE INSTITUCIONALIDAD DE LAS POLÍTICAS DE GÉNERO</a:t>
            </a:r>
            <a:r>
              <a:rPr lang="es-AR" sz="3200" b="1">
                <a:solidFill>
                  <a:schemeClr val="dk1"/>
                </a:solidFill>
                <a:latin typeface="Calibri"/>
                <a:ea typeface="Calibri"/>
                <a:cs typeface="Calibri"/>
                <a:sym typeface="Calibri"/>
              </a:rPr>
              <a:t> </a:t>
            </a:r>
            <a:endParaRPr sz="3200" b="1">
              <a:solidFill>
                <a:schemeClr val="dk1"/>
              </a:solidFill>
              <a:latin typeface="Calibri"/>
              <a:ea typeface="Calibri"/>
              <a:cs typeface="Calibri"/>
              <a:sym typeface="Calibri"/>
            </a:endParaRPr>
          </a:p>
          <a:p>
            <a:pPr marL="0" lvl="0" indent="0" algn="ctr" rtl="0">
              <a:lnSpc>
                <a:spcPct val="90000"/>
              </a:lnSpc>
              <a:spcBef>
                <a:spcPts val="0"/>
              </a:spcBef>
              <a:spcAft>
                <a:spcPts val="0"/>
              </a:spcAft>
              <a:buClr>
                <a:schemeClr val="dk1"/>
              </a:buClr>
              <a:buSzPts val="2800"/>
              <a:buFont typeface="Arial"/>
              <a:buNone/>
            </a:pPr>
            <a:endParaRPr sz="2900">
              <a:solidFill>
                <a:schemeClr val="dk1"/>
              </a:solidFill>
              <a:latin typeface="Calibri"/>
              <a:ea typeface="Calibri"/>
              <a:cs typeface="Calibri"/>
              <a:sym typeface="Calibri"/>
            </a:endParaRPr>
          </a:p>
          <a:p>
            <a:pPr marL="228600" lvl="0" indent="-234950" algn="l" rtl="0">
              <a:lnSpc>
                <a:spcPct val="90000"/>
              </a:lnSpc>
              <a:spcBef>
                <a:spcPts val="1000"/>
              </a:spcBef>
              <a:spcAft>
                <a:spcPts val="0"/>
              </a:spcAft>
              <a:buClr>
                <a:schemeClr val="dk1"/>
              </a:buClr>
              <a:buSzPts val="2900"/>
              <a:buChar char="•"/>
            </a:pPr>
            <a:r>
              <a:rPr lang="es-AR" sz="2900">
                <a:solidFill>
                  <a:schemeClr val="dk1"/>
                </a:solidFill>
                <a:latin typeface="Calibri"/>
                <a:ea typeface="Calibri"/>
                <a:cs typeface="Calibri"/>
                <a:sym typeface="Calibri"/>
              </a:rPr>
              <a:t>Simbólicas</a:t>
            </a:r>
            <a:endParaRPr sz="2900">
              <a:solidFill>
                <a:schemeClr val="dk1"/>
              </a:solidFill>
              <a:latin typeface="Calibri"/>
              <a:ea typeface="Calibri"/>
              <a:cs typeface="Calibri"/>
              <a:sym typeface="Calibri"/>
            </a:endParaRPr>
          </a:p>
          <a:p>
            <a:pPr marL="685800" lvl="1" indent="-234950" algn="l" rtl="0">
              <a:lnSpc>
                <a:spcPct val="90000"/>
              </a:lnSpc>
              <a:spcBef>
                <a:spcPts val="500"/>
              </a:spcBef>
              <a:spcAft>
                <a:spcPts val="0"/>
              </a:spcAft>
              <a:buClr>
                <a:schemeClr val="dk1"/>
              </a:buClr>
              <a:buSzPts val="2500"/>
              <a:buChar char="•"/>
            </a:pPr>
            <a:r>
              <a:rPr lang="es-AR" sz="2500">
                <a:solidFill>
                  <a:schemeClr val="dk1"/>
                </a:solidFill>
                <a:latin typeface="Calibri"/>
                <a:ea typeface="Calibri"/>
                <a:cs typeface="Calibri"/>
                <a:sym typeface="Calibri"/>
              </a:rPr>
              <a:t>Sobregenerización de organizaciones masculinizadas </a:t>
            </a:r>
            <a:endParaRPr sz="2500">
              <a:solidFill>
                <a:schemeClr val="dk1"/>
              </a:solidFill>
              <a:latin typeface="Calibri"/>
              <a:ea typeface="Calibri"/>
              <a:cs typeface="Calibri"/>
              <a:sym typeface="Calibri"/>
            </a:endParaRPr>
          </a:p>
          <a:p>
            <a:pPr marL="228600" lvl="0" indent="-234950" algn="l" rtl="0">
              <a:lnSpc>
                <a:spcPct val="90000"/>
              </a:lnSpc>
              <a:spcBef>
                <a:spcPts val="1000"/>
              </a:spcBef>
              <a:spcAft>
                <a:spcPts val="0"/>
              </a:spcAft>
              <a:buClr>
                <a:schemeClr val="dk1"/>
              </a:buClr>
              <a:buSzPts val="2900"/>
              <a:buChar char="•"/>
            </a:pPr>
            <a:r>
              <a:rPr lang="es-AR" sz="2900">
                <a:solidFill>
                  <a:schemeClr val="dk1"/>
                </a:solidFill>
                <a:latin typeface="Calibri"/>
                <a:ea typeface="Calibri"/>
                <a:cs typeface="Calibri"/>
                <a:sym typeface="Calibri"/>
              </a:rPr>
              <a:t>Normativas </a:t>
            </a:r>
            <a:endParaRPr sz="2900">
              <a:solidFill>
                <a:schemeClr val="dk1"/>
              </a:solidFill>
              <a:latin typeface="Calibri"/>
              <a:ea typeface="Calibri"/>
              <a:cs typeface="Calibri"/>
              <a:sym typeface="Calibri"/>
            </a:endParaRPr>
          </a:p>
          <a:p>
            <a:pPr marL="685800" lvl="1" indent="-234950" algn="l" rtl="0">
              <a:lnSpc>
                <a:spcPct val="90000"/>
              </a:lnSpc>
              <a:spcBef>
                <a:spcPts val="500"/>
              </a:spcBef>
              <a:spcAft>
                <a:spcPts val="0"/>
              </a:spcAft>
              <a:buClr>
                <a:schemeClr val="dk1"/>
              </a:buClr>
              <a:buSzPts val="2500"/>
              <a:buChar char="•"/>
            </a:pPr>
            <a:r>
              <a:rPr lang="es-AR" sz="2500">
                <a:solidFill>
                  <a:schemeClr val="dk1"/>
                </a:solidFill>
                <a:latin typeface="Calibri"/>
                <a:ea typeface="Calibri"/>
                <a:cs typeface="Calibri"/>
                <a:sym typeface="Calibri"/>
              </a:rPr>
              <a:t>Implementación de políticas públicas en coherencia con los compromisos asumidos en el orden internacional, nacional y provincial orientadas a la democratización y profesionalización de las fuerzas de seguridad </a:t>
            </a:r>
            <a:endParaRPr sz="2500">
              <a:solidFill>
                <a:schemeClr val="dk1"/>
              </a:solidFill>
              <a:latin typeface="Calibri"/>
              <a:ea typeface="Calibri"/>
              <a:cs typeface="Calibri"/>
              <a:sym typeface="Calibri"/>
            </a:endParaRPr>
          </a:p>
          <a:p>
            <a:pPr marL="228600" lvl="0" indent="-234950" algn="l" rtl="0">
              <a:lnSpc>
                <a:spcPct val="90000"/>
              </a:lnSpc>
              <a:spcBef>
                <a:spcPts val="1000"/>
              </a:spcBef>
              <a:spcAft>
                <a:spcPts val="0"/>
              </a:spcAft>
              <a:buClr>
                <a:schemeClr val="dk1"/>
              </a:buClr>
              <a:buSzPts val="2900"/>
              <a:buChar char="•"/>
            </a:pPr>
            <a:r>
              <a:rPr lang="es-AR" sz="2900">
                <a:solidFill>
                  <a:schemeClr val="dk1"/>
                </a:solidFill>
                <a:latin typeface="Calibri"/>
                <a:ea typeface="Calibri"/>
                <a:cs typeface="Calibri"/>
                <a:sym typeface="Calibri"/>
              </a:rPr>
              <a:t>Políticas </a:t>
            </a:r>
            <a:endParaRPr sz="2900">
              <a:solidFill>
                <a:schemeClr val="dk1"/>
              </a:solidFill>
              <a:latin typeface="Calibri"/>
              <a:ea typeface="Calibri"/>
              <a:cs typeface="Calibri"/>
              <a:sym typeface="Calibri"/>
            </a:endParaRPr>
          </a:p>
          <a:p>
            <a:pPr marL="685800" lvl="1" indent="-234950" algn="l" rtl="0">
              <a:lnSpc>
                <a:spcPct val="90000"/>
              </a:lnSpc>
              <a:spcBef>
                <a:spcPts val="500"/>
              </a:spcBef>
              <a:spcAft>
                <a:spcPts val="0"/>
              </a:spcAft>
              <a:buClr>
                <a:schemeClr val="dk1"/>
              </a:buClr>
              <a:buSzPts val="2500"/>
              <a:buChar char="•"/>
            </a:pPr>
            <a:r>
              <a:rPr lang="es-AR" sz="2500">
                <a:solidFill>
                  <a:schemeClr val="dk1"/>
                </a:solidFill>
                <a:latin typeface="Calibri"/>
                <a:ea typeface="Calibri"/>
                <a:cs typeface="Calibri"/>
                <a:sym typeface="Calibri"/>
              </a:rPr>
              <a:t>Decisión política en articulación con demandas de la sociedad civil. </a:t>
            </a:r>
            <a:endParaRPr sz="2500">
              <a:solidFill>
                <a:schemeClr val="dk1"/>
              </a:solidFill>
              <a:latin typeface="Calibri"/>
              <a:ea typeface="Calibri"/>
              <a:cs typeface="Calibri"/>
              <a:sym typeface="Calibri"/>
            </a:endParaRPr>
          </a:p>
          <a:p>
            <a:pPr marL="0" lvl="0" indent="0" algn="ctr" rtl="0">
              <a:spcBef>
                <a:spcPts val="0"/>
              </a:spcBef>
              <a:spcAft>
                <a:spcPts val="0"/>
              </a:spcAft>
              <a:buNone/>
            </a:pPr>
            <a:endParaRPr sz="2000" b="1"/>
          </a:p>
        </p:txBody>
      </p:sp>
      <p:sp>
        <p:nvSpPr>
          <p:cNvPr id="129" name="Google Shape;129;p28"/>
          <p:cNvSpPr txBox="1"/>
          <p:nvPr/>
        </p:nvSpPr>
        <p:spPr>
          <a:xfrm>
            <a:off x="14259975" y="2813000"/>
            <a:ext cx="7685100" cy="89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30" name="Google Shape;130;p28"/>
          <p:cNvPicPr preferRelativeResize="0"/>
          <p:nvPr/>
        </p:nvPicPr>
        <p:blipFill rotWithShape="1">
          <a:blip r:embed="rId5">
            <a:alphaModFix/>
          </a:blip>
          <a:srcRect/>
          <a:stretch/>
        </p:blipFill>
        <p:spPr>
          <a:xfrm>
            <a:off x="2779100" y="284225"/>
            <a:ext cx="1574066" cy="365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4"/>
        <p:cNvGrpSpPr/>
        <p:nvPr/>
      </p:nvGrpSpPr>
      <p:grpSpPr>
        <a:xfrm>
          <a:off x="0" y="0"/>
          <a:ext cx="0" cy="0"/>
          <a:chOff x="0" y="0"/>
          <a:chExt cx="0" cy="0"/>
        </a:xfrm>
      </p:grpSpPr>
      <p:pic>
        <p:nvPicPr>
          <p:cNvPr id="135" name="Google Shape;135;p29"/>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36" name="Google Shape;136;p29"/>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4</a:t>
            </a:fld>
            <a:endParaRPr sz="2000" b="0" i="0" u="none" strike="noStrike" cap="none">
              <a:latin typeface="Arial"/>
              <a:ea typeface="Arial"/>
              <a:cs typeface="Arial"/>
              <a:sym typeface="Arial"/>
            </a:endParaRPr>
          </a:p>
        </p:txBody>
      </p:sp>
      <p:sp>
        <p:nvSpPr>
          <p:cNvPr id="137" name="Google Shape;137;p29"/>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4000" b="0" i="0" u="none" strike="noStrike" cap="none">
              <a:latin typeface="Arial"/>
              <a:ea typeface="Arial"/>
              <a:cs typeface="Arial"/>
              <a:sym typeface="Arial"/>
            </a:endParaRPr>
          </a:p>
        </p:txBody>
      </p:sp>
      <p:sp>
        <p:nvSpPr>
          <p:cNvPr id="138" name="Google Shape;138;p29"/>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39" name="Google Shape;139;p29"/>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140" name="Google Shape;140;p29"/>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141" name="Google Shape;141;p29"/>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3000" b="1">
                <a:latin typeface="Calibri"/>
                <a:ea typeface="Calibri"/>
                <a:cs typeface="Calibri"/>
                <a:sym typeface="Calibri"/>
              </a:rPr>
              <a:t>ALGUNAS CONSIDERACIONES DE CONTEXTO </a:t>
            </a:r>
            <a:endParaRPr sz="3000" b="1">
              <a:latin typeface="Calibri"/>
              <a:ea typeface="Calibri"/>
              <a:cs typeface="Calibri"/>
              <a:sym typeface="Calibri"/>
            </a:endParaRPr>
          </a:p>
        </p:txBody>
      </p:sp>
      <p:sp>
        <p:nvSpPr>
          <p:cNvPr id="142" name="Google Shape;142;p29"/>
          <p:cNvSpPr txBox="1">
            <a:spLocks noGrp="1"/>
          </p:cNvSpPr>
          <p:nvPr>
            <p:ph type="body" idx="1"/>
          </p:nvPr>
        </p:nvSpPr>
        <p:spPr>
          <a:xfrm>
            <a:off x="609813" y="1908301"/>
            <a:ext cx="10972500" cy="4831200"/>
          </a:xfrm>
          <a:prstGeom prst="rect">
            <a:avLst/>
          </a:prstGeom>
        </p:spPr>
        <p:txBody>
          <a:bodyPr spcFirstLastPara="1" wrap="square" lIns="0" tIns="0" rIns="0" bIns="0" anchor="t" anchorCtr="0">
            <a:noAutofit/>
          </a:bodyPr>
          <a:lstStyle/>
          <a:p>
            <a:pPr marL="457200" lvl="0" indent="0" algn="l" rtl="0">
              <a:lnSpc>
                <a:spcPct val="115000"/>
              </a:lnSpc>
              <a:spcBef>
                <a:spcPts val="800"/>
              </a:spcBef>
              <a:spcAft>
                <a:spcPts val="0"/>
              </a:spcAft>
              <a:buNone/>
            </a:pPr>
            <a:r>
              <a:rPr lang="es-AR" sz="3200">
                <a:solidFill>
                  <a:schemeClr val="dk1"/>
                </a:solidFill>
                <a:latin typeface="Calibri"/>
                <a:ea typeface="Calibri"/>
                <a:cs typeface="Calibri"/>
                <a:sym typeface="Calibri"/>
              </a:rPr>
              <a:t>Creación del Ministerio de las Mujeres, Género y Diversidades  </a:t>
            </a:r>
            <a:r>
              <a:rPr lang="es-AR" sz="1600">
                <a:solidFill>
                  <a:schemeClr val="dk1"/>
                </a:solidFill>
                <a:latin typeface="Calibri"/>
                <a:ea typeface="Calibri"/>
                <a:cs typeface="Calibri"/>
                <a:sym typeface="Calibri"/>
              </a:rPr>
              <a:t>(DNU Nº 7/2019)</a:t>
            </a:r>
            <a:endParaRPr sz="1600">
              <a:solidFill>
                <a:schemeClr val="dk1"/>
              </a:solidFill>
              <a:latin typeface="Calibri"/>
              <a:ea typeface="Calibri"/>
              <a:cs typeface="Calibri"/>
              <a:sym typeface="Calibri"/>
            </a:endParaRPr>
          </a:p>
          <a:p>
            <a:pPr marL="457200" lvl="0" indent="0" algn="l" rtl="0">
              <a:lnSpc>
                <a:spcPct val="115000"/>
              </a:lnSpc>
              <a:spcBef>
                <a:spcPts val="800"/>
              </a:spcBef>
              <a:spcAft>
                <a:spcPts val="0"/>
              </a:spcAft>
              <a:buNone/>
            </a:pPr>
            <a:r>
              <a:rPr lang="es-AR" sz="3200">
                <a:solidFill>
                  <a:schemeClr val="dk1"/>
                </a:solidFill>
                <a:latin typeface="Calibri"/>
                <a:ea typeface="Calibri"/>
                <a:cs typeface="Calibri"/>
                <a:sym typeface="Calibri"/>
              </a:rPr>
              <a:t>Ministerio de Seguridad de la Nación </a:t>
            </a:r>
            <a:endParaRPr sz="3200">
              <a:solidFill>
                <a:schemeClr val="dk1"/>
              </a:solidFill>
              <a:latin typeface="Calibri"/>
              <a:ea typeface="Calibri"/>
              <a:cs typeface="Calibri"/>
              <a:sym typeface="Calibri"/>
            </a:endParaRPr>
          </a:p>
          <a:p>
            <a:pPr marL="914400" lvl="1" indent="-406400" algn="l" rtl="0">
              <a:lnSpc>
                <a:spcPct val="115000"/>
              </a:lnSpc>
              <a:spcBef>
                <a:spcPts val="700"/>
              </a:spcBef>
              <a:spcAft>
                <a:spcPts val="0"/>
              </a:spcAft>
              <a:buClr>
                <a:schemeClr val="dk1"/>
              </a:buClr>
              <a:buSzPts val="2800"/>
              <a:buFont typeface="Calibri"/>
              <a:buChar char="○"/>
            </a:pPr>
            <a:r>
              <a:rPr lang="es-AR" sz="2800">
                <a:solidFill>
                  <a:schemeClr val="dk1"/>
                </a:solidFill>
                <a:latin typeface="Calibri"/>
                <a:ea typeface="Calibri"/>
                <a:cs typeface="Calibri"/>
                <a:sym typeface="Calibri"/>
              </a:rPr>
              <a:t>Subsecretaría de Derechos, Bienestar y Género</a:t>
            </a:r>
            <a:endParaRPr sz="2800">
              <a:solidFill>
                <a:schemeClr val="dk1"/>
              </a:solidFill>
              <a:latin typeface="Calibri"/>
              <a:ea typeface="Calibri"/>
              <a:cs typeface="Calibri"/>
              <a:sym typeface="Calibri"/>
            </a:endParaRPr>
          </a:p>
          <a:p>
            <a:pPr marL="914400" lvl="1" indent="-406400" algn="l" rtl="0">
              <a:lnSpc>
                <a:spcPct val="115000"/>
              </a:lnSpc>
              <a:spcBef>
                <a:spcPts val="0"/>
              </a:spcBef>
              <a:spcAft>
                <a:spcPts val="0"/>
              </a:spcAft>
              <a:buClr>
                <a:schemeClr val="dk1"/>
              </a:buClr>
              <a:buSzPts val="2800"/>
              <a:buFont typeface="Calibri"/>
              <a:buChar char="○"/>
            </a:pPr>
            <a:r>
              <a:rPr lang="es-AR" sz="2800">
                <a:solidFill>
                  <a:schemeClr val="dk1"/>
                </a:solidFill>
                <a:latin typeface="Calibri"/>
                <a:ea typeface="Calibri"/>
                <a:cs typeface="Calibri"/>
                <a:sym typeface="Calibri"/>
              </a:rPr>
              <a:t>Dirección Nacional de Políticas de Género</a:t>
            </a:r>
            <a:endParaRPr sz="2800">
              <a:solidFill>
                <a:schemeClr val="dk1"/>
              </a:solidFill>
              <a:latin typeface="Calibri"/>
              <a:ea typeface="Calibri"/>
              <a:cs typeface="Calibri"/>
              <a:sym typeface="Calibri"/>
            </a:endParaRPr>
          </a:p>
          <a:p>
            <a:pPr marL="457200" lvl="0" indent="0" algn="l" rtl="0">
              <a:lnSpc>
                <a:spcPct val="115000"/>
              </a:lnSpc>
              <a:spcBef>
                <a:spcPts val="800"/>
              </a:spcBef>
              <a:spcAft>
                <a:spcPts val="0"/>
              </a:spcAft>
              <a:buNone/>
            </a:pPr>
            <a:r>
              <a:rPr lang="es-AR" sz="3200">
                <a:solidFill>
                  <a:schemeClr val="dk1"/>
                </a:solidFill>
                <a:latin typeface="Calibri"/>
                <a:ea typeface="Calibri"/>
                <a:cs typeface="Calibri"/>
                <a:sym typeface="Calibri"/>
              </a:rPr>
              <a:t>Implementación de la Ley N°27419 ( Ley Micaela ) en la Administración Pública Nacional. </a:t>
            </a:r>
            <a:endParaRPr sz="3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6"/>
        <p:cNvGrpSpPr/>
        <p:nvPr/>
      </p:nvGrpSpPr>
      <p:grpSpPr>
        <a:xfrm>
          <a:off x="0" y="0"/>
          <a:ext cx="0" cy="0"/>
          <a:chOff x="0" y="0"/>
          <a:chExt cx="0" cy="0"/>
        </a:xfrm>
      </p:grpSpPr>
      <p:pic>
        <p:nvPicPr>
          <p:cNvPr id="147" name="Google Shape;147;p30"/>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48" name="Google Shape;148;p30"/>
          <p:cNvSpPr txBox="1"/>
          <p:nvPr/>
        </p:nvSpPr>
        <p:spPr>
          <a:xfrm>
            <a:off x="8610480" y="6356520"/>
            <a:ext cx="2743200" cy="3650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5</a:t>
            </a:fld>
            <a:endParaRPr sz="2000" b="0" i="0" u="none" strike="noStrike" cap="none">
              <a:latin typeface="Arial"/>
              <a:ea typeface="Arial"/>
              <a:cs typeface="Arial"/>
              <a:sym typeface="Arial"/>
            </a:endParaRPr>
          </a:p>
        </p:txBody>
      </p:sp>
      <p:sp>
        <p:nvSpPr>
          <p:cNvPr id="149" name="Google Shape;149;p30"/>
          <p:cNvSpPr txBox="1"/>
          <p:nvPr/>
        </p:nvSpPr>
        <p:spPr>
          <a:xfrm>
            <a:off x="715680" y="1200600"/>
            <a:ext cx="9347040" cy="7077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150" name="Google Shape;150;p30"/>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51" name="Google Shape;151;p30"/>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152" name="Google Shape;152;p30"/>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153" name="Google Shape;153;p30"/>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154" name="Google Shape;154;p30"/>
          <p:cNvSpPr txBox="1">
            <a:spLocks noGrp="1"/>
          </p:cNvSpPr>
          <p:nvPr>
            <p:ph type="body" idx="1"/>
          </p:nvPr>
        </p:nvSpPr>
        <p:spPr>
          <a:xfrm>
            <a:off x="609750" y="1890351"/>
            <a:ext cx="10972500" cy="4831200"/>
          </a:xfrm>
          <a:prstGeom prst="rect">
            <a:avLst/>
          </a:prstGeom>
        </p:spPr>
        <p:txBody>
          <a:bodyPr spcFirstLastPara="1" wrap="square" lIns="0" tIns="0" rIns="0" bIns="0" anchor="t" anchorCtr="0">
            <a:noAutofit/>
          </a:bodyPr>
          <a:lstStyle/>
          <a:p>
            <a:pPr marL="0" lvl="0" indent="457200" algn="l" rtl="0">
              <a:lnSpc>
                <a:spcPct val="115000"/>
              </a:lnSpc>
              <a:spcBef>
                <a:spcPts val="800"/>
              </a:spcBef>
              <a:spcAft>
                <a:spcPts val="0"/>
              </a:spcAft>
              <a:buNone/>
            </a:pPr>
            <a:r>
              <a:rPr lang="es-AR" sz="3200" b="1">
                <a:solidFill>
                  <a:schemeClr val="dk1"/>
                </a:solidFill>
                <a:latin typeface="Calibri"/>
                <a:ea typeface="Calibri"/>
                <a:cs typeface="Calibri"/>
                <a:sym typeface="Calibri"/>
              </a:rPr>
              <a:t>Género y Políticas de Seguridad en las fuerzas federales.</a:t>
            </a:r>
            <a:endParaRPr sz="3200" b="1">
              <a:solidFill>
                <a:schemeClr val="dk1"/>
              </a:solidFill>
              <a:latin typeface="Calibri"/>
              <a:ea typeface="Calibri"/>
              <a:cs typeface="Calibri"/>
              <a:sym typeface="Calibri"/>
            </a:endParaRPr>
          </a:p>
          <a:p>
            <a:pPr marL="457200" lvl="0" indent="457200" algn="l" rtl="0">
              <a:lnSpc>
                <a:spcPct val="115000"/>
              </a:lnSpc>
              <a:spcBef>
                <a:spcPts val="800"/>
              </a:spcBef>
              <a:spcAft>
                <a:spcPts val="0"/>
              </a:spcAft>
              <a:buNone/>
            </a:pPr>
            <a:r>
              <a:rPr lang="es-AR" sz="3200">
                <a:solidFill>
                  <a:schemeClr val="dk1"/>
                </a:solidFill>
                <a:latin typeface="Calibri"/>
                <a:ea typeface="Calibri"/>
                <a:cs typeface="Calibri"/>
                <a:sym typeface="Calibri"/>
              </a:rPr>
              <a:t> 10 años de gestión: Centros Integrales de Género - Red de Referentes Territoriales</a:t>
            </a:r>
            <a:endParaRPr sz="3200">
              <a:solidFill>
                <a:schemeClr val="dk1"/>
              </a:solidFill>
              <a:latin typeface="Calibri"/>
              <a:ea typeface="Calibri"/>
              <a:cs typeface="Calibri"/>
              <a:sym typeface="Calibri"/>
            </a:endParaRPr>
          </a:p>
          <a:p>
            <a:pPr marL="457200" lvl="0" indent="457200" algn="l" rtl="0">
              <a:lnSpc>
                <a:spcPct val="115000"/>
              </a:lnSpc>
              <a:spcBef>
                <a:spcPts val="800"/>
              </a:spcBef>
              <a:spcAft>
                <a:spcPts val="0"/>
              </a:spcAft>
              <a:buClr>
                <a:schemeClr val="dk1"/>
              </a:buClr>
              <a:buSzPts val="1100"/>
              <a:buFont typeface="Arial"/>
              <a:buNone/>
            </a:pPr>
            <a:r>
              <a:rPr lang="es-AR" sz="3200">
                <a:solidFill>
                  <a:schemeClr val="dk1"/>
                </a:solidFill>
                <a:latin typeface="Calibri"/>
                <a:ea typeface="Calibri"/>
                <a:cs typeface="Calibri"/>
                <a:sym typeface="Calibri"/>
              </a:rPr>
              <a:t>Plan de Fortalecimiento Institucional: Diagnóstico - Consultoría - Documento de recomendaciones de buenas prácticas. (Iniciativa Spotlight Argentina - ONU Mujeres) </a:t>
            </a:r>
            <a:endParaRPr sz="3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8"/>
        <p:cNvGrpSpPr/>
        <p:nvPr/>
      </p:nvGrpSpPr>
      <p:grpSpPr>
        <a:xfrm>
          <a:off x="0" y="0"/>
          <a:ext cx="0" cy="0"/>
          <a:chOff x="0" y="0"/>
          <a:chExt cx="0" cy="0"/>
        </a:xfrm>
      </p:grpSpPr>
      <p:pic>
        <p:nvPicPr>
          <p:cNvPr id="159" name="Google Shape;159;p31"/>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60" name="Google Shape;160;p31"/>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6</a:t>
            </a:fld>
            <a:endParaRPr sz="2000" b="0" i="0" u="none" strike="noStrike" cap="none">
              <a:latin typeface="Arial"/>
              <a:ea typeface="Arial"/>
              <a:cs typeface="Arial"/>
              <a:sym typeface="Arial"/>
            </a:endParaRPr>
          </a:p>
        </p:txBody>
      </p:sp>
      <p:sp>
        <p:nvSpPr>
          <p:cNvPr id="161" name="Google Shape;161;p31"/>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162" name="Google Shape;162;p31"/>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63" name="Google Shape;163;p31"/>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164" name="Google Shape;164;p31"/>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165" name="Google Shape;165;p31"/>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166" name="Google Shape;166;p31"/>
          <p:cNvSpPr txBox="1">
            <a:spLocks noGrp="1"/>
          </p:cNvSpPr>
          <p:nvPr>
            <p:ph type="body" idx="1"/>
          </p:nvPr>
        </p:nvSpPr>
        <p:spPr>
          <a:xfrm>
            <a:off x="609813" y="1773176"/>
            <a:ext cx="10972500" cy="4831200"/>
          </a:xfrm>
          <a:prstGeom prst="rect">
            <a:avLst/>
          </a:prstGeom>
        </p:spPr>
        <p:txBody>
          <a:bodyPr spcFirstLastPara="1" wrap="square" lIns="0" tIns="0" rIns="0" bIns="0" anchor="t" anchorCtr="0">
            <a:noAutofit/>
          </a:bodyPr>
          <a:lstStyle/>
          <a:p>
            <a:pPr marL="0" lvl="0" indent="0" algn="l" rtl="0">
              <a:lnSpc>
                <a:spcPct val="115000"/>
              </a:lnSpc>
              <a:spcBef>
                <a:spcPts val="800"/>
              </a:spcBef>
              <a:spcAft>
                <a:spcPts val="0"/>
              </a:spcAft>
              <a:buNone/>
            </a:pPr>
            <a:r>
              <a:rPr lang="es-AR" sz="3200" b="1">
                <a:solidFill>
                  <a:schemeClr val="dk1"/>
                </a:solidFill>
                <a:latin typeface="Calibri"/>
                <a:ea typeface="Calibri"/>
                <a:cs typeface="Calibri"/>
                <a:sym typeface="Calibri"/>
              </a:rPr>
              <a:t>Capacitación continua de profesionales y referentes de género en las Fuerzas Policiales y de Seguridad Federales </a:t>
            </a:r>
            <a:endParaRPr sz="3200" b="1">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r>
              <a:rPr lang="es-AR" sz="2600">
                <a:solidFill>
                  <a:schemeClr val="dk1"/>
                </a:solidFill>
                <a:latin typeface="Calibri"/>
                <a:ea typeface="Calibri"/>
                <a:cs typeface="Calibri"/>
                <a:sym typeface="Calibri"/>
              </a:rPr>
              <a:t>Ofrece herramientas conceptuales, normativas y procedimentales que promuevan las buenas prácticas para garantizar el acceso a derechos, la no discriminación y el respeto a las diversidades de género. Se llevaron a cabo dos cohortes de las que participaron alrededor de 1000 personas. </a:t>
            </a:r>
            <a:endParaRPr sz="26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r>
              <a:rPr lang="es-AR" sz="2600" b="1">
                <a:solidFill>
                  <a:schemeClr val="dk1"/>
                </a:solidFill>
                <a:latin typeface="Calibri"/>
                <a:ea typeface="Calibri"/>
                <a:cs typeface="Calibri"/>
                <a:sym typeface="Calibri"/>
              </a:rPr>
              <a:t>Creación del Café de Referentes:</a:t>
            </a:r>
            <a:r>
              <a:rPr lang="es-AR" sz="2600">
                <a:solidFill>
                  <a:schemeClr val="dk1"/>
                </a:solidFill>
                <a:latin typeface="Calibri"/>
                <a:ea typeface="Calibri"/>
                <a:cs typeface="Calibri"/>
                <a:sym typeface="Calibri"/>
              </a:rPr>
              <a:t> espacio virtual de consulta e intercambio entre agentes que cumplen el rol de referentes de género. Más de 1000 personas participan de esa instancia que se considera multiplicador de la perspectiva.</a:t>
            </a:r>
            <a:r>
              <a:rPr lang="es-AR" sz="2700">
                <a:solidFill>
                  <a:schemeClr val="dk1"/>
                </a:solidFill>
                <a:latin typeface="Calibri"/>
                <a:ea typeface="Calibri"/>
                <a:cs typeface="Calibri"/>
                <a:sym typeface="Calibri"/>
              </a:rPr>
              <a:t> </a:t>
            </a:r>
            <a:endParaRPr sz="27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0"/>
        <p:cNvGrpSpPr/>
        <p:nvPr/>
      </p:nvGrpSpPr>
      <p:grpSpPr>
        <a:xfrm>
          <a:off x="0" y="0"/>
          <a:ext cx="0" cy="0"/>
          <a:chOff x="0" y="0"/>
          <a:chExt cx="0" cy="0"/>
        </a:xfrm>
      </p:grpSpPr>
      <p:pic>
        <p:nvPicPr>
          <p:cNvPr id="171" name="Google Shape;171;p32"/>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72" name="Google Shape;172;p32"/>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7</a:t>
            </a:fld>
            <a:endParaRPr sz="2000" b="0" i="0" u="none" strike="noStrike" cap="none">
              <a:latin typeface="Arial"/>
              <a:ea typeface="Arial"/>
              <a:cs typeface="Arial"/>
              <a:sym typeface="Arial"/>
            </a:endParaRPr>
          </a:p>
        </p:txBody>
      </p:sp>
      <p:sp>
        <p:nvSpPr>
          <p:cNvPr id="173" name="Google Shape;173;p32"/>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174" name="Google Shape;174;p32"/>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75" name="Google Shape;175;p32"/>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176" name="Google Shape;176;p32"/>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177" name="Google Shape;177;p32"/>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178" name="Google Shape;178;p32"/>
          <p:cNvSpPr txBox="1">
            <a:spLocks noGrp="1"/>
          </p:cNvSpPr>
          <p:nvPr>
            <p:ph type="body" idx="1"/>
          </p:nvPr>
        </p:nvSpPr>
        <p:spPr>
          <a:xfrm>
            <a:off x="496075" y="1604525"/>
            <a:ext cx="11108400" cy="5117100"/>
          </a:xfrm>
          <a:prstGeom prst="rect">
            <a:avLst/>
          </a:prstGeom>
        </p:spPr>
        <p:txBody>
          <a:bodyPr spcFirstLastPara="1" wrap="square" lIns="0" tIns="0" rIns="0" bIns="0" anchor="t" anchorCtr="0">
            <a:noAutofit/>
          </a:bodyPr>
          <a:lstStyle/>
          <a:p>
            <a:pPr marL="0" lvl="0" indent="457200" algn="l" rtl="0">
              <a:lnSpc>
                <a:spcPct val="115000"/>
              </a:lnSpc>
              <a:spcBef>
                <a:spcPts val="800"/>
              </a:spcBef>
              <a:spcAft>
                <a:spcPts val="0"/>
              </a:spcAft>
              <a:buNone/>
            </a:pPr>
            <a:r>
              <a:rPr lang="es-AR" sz="3200" b="1">
                <a:solidFill>
                  <a:schemeClr val="dk1"/>
                </a:solidFill>
                <a:latin typeface="Calibri"/>
                <a:ea typeface="Calibri"/>
                <a:cs typeface="Calibri"/>
                <a:sym typeface="Calibri"/>
              </a:rPr>
              <a:t>Implementación de la Ley Micaela </a:t>
            </a:r>
            <a:endParaRPr sz="3200" b="1">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r>
              <a:rPr lang="es-AR" sz="2500">
                <a:solidFill>
                  <a:schemeClr val="dk1"/>
                </a:solidFill>
                <a:latin typeface="Calibri"/>
                <a:ea typeface="Calibri"/>
                <a:cs typeface="Calibri"/>
                <a:sym typeface="Calibri"/>
              </a:rPr>
              <a:t>Durante el 2021 se realizaron cuatro cohortes de este curso virtual con vacantes para todo el personal del Ministerio de Seguridad. </a:t>
            </a: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r>
              <a:rPr lang="es-AR" sz="2500">
                <a:solidFill>
                  <a:schemeClr val="dk1"/>
                </a:solidFill>
                <a:latin typeface="Calibri"/>
                <a:ea typeface="Calibri"/>
                <a:cs typeface="Calibri"/>
                <a:sym typeface="Calibri"/>
              </a:rPr>
              <a:t>Con el objetivo de acompañar a las FPySF en la implementación de la Ley Micaela. Se otorgaron 100 vacantes para capacitar a personal designado para cumplir la función de replicadores/as al interior de las instituciones de referencia.</a:t>
            </a: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r>
              <a:rPr lang="es-AR" sz="2500">
                <a:solidFill>
                  <a:schemeClr val="dk1"/>
                </a:solidFill>
                <a:latin typeface="Calibri"/>
                <a:ea typeface="Calibri"/>
                <a:cs typeface="Calibri"/>
                <a:sym typeface="Calibri"/>
              </a:rPr>
              <a:t>Las Fuerzas Federales certificaron sus cursos y están en la etapa de implementación. </a:t>
            </a: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2"/>
        <p:cNvGrpSpPr/>
        <p:nvPr/>
      </p:nvGrpSpPr>
      <p:grpSpPr>
        <a:xfrm>
          <a:off x="0" y="0"/>
          <a:ext cx="0" cy="0"/>
          <a:chOff x="0" y="0"/>
          <a:chExt cx="0" cy="0"/>
        </a:xfrm>
      </p:grpSpPr>
      <p:pic>
        <p:nvPicPr>
          <p:cNvPr id="183" name="Google Shape;183;p33"/>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84" name="Google Shape;184;p33"/>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8</a:t>
            </a:fld>
            <a:endParaRPr sz="2000" b="0" i="0" u="none" strike="noStrike" cap="none">
              <a:latin typeface="Arial"/>
              <a:ea typeface="Arial"/>
              <a:cs typeface="Arial"/>
              <a:sym typeface="Arial"/>
            </a:endParaRPr>
          </a:p>
        </p:txBody>
      </p:sp>
      <p:sp>
        <p:nvSpPr>
          <p:cNvPr id="185" name="Google Shape;185;p33"/>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186" name="Google Shape;186;p33"/>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87" name="Google Shape;187;p33"/>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188" name="Google Shape;188;p33"/>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189" name="Google Shape;189;p33"/>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190" name="Google Shape;190;p33"/>
          <p:cNvSpPr txBox="1">
            <a:spLocks noGrp="1"/>
          </p:cNvSpPr>
          <p:nvPr>
            <p:ph type="body" idx="1"/>
          </p:nvPr>
        </p:nvSpPr>
        <p:spPr>
          <a:xfrm>
            <a:off x="609475" y="1452125"/>
            <a:ext cx="10972500" cy="5117100"/>
          </a:xfrm>
          <a:prstGeom prst="rect">
            <a:avLst/>
          </a:prstGeom>
        </p:spPr>
        <p:txBody>
          <a:bodyPr spcFirstLastPara="1" wrap="square" lIns="0" tIns="0" rIns="0" bIns="0" anchor="t" anchorCtr="0">
            <a:noAutofit/>
          </a:bodyPr>
          <a:lstStyle/>
          <a:p>
            <a:pPr marL="0" lvl="0" indent="457200" algn="l" rtl="0">
              <a:lnSpc>
                <a:spcPct val="115000"/>
              </a:lnSpc>
              <a:spcBef>
                <a:spcPts val="800"/>
              </a:spcBef>
              <a:spcAft>
                <a:spcPts val="0"/>
              </a:spcAft>
              <a:buNone/>
            </a:pPr>
            <a:r>
              <a:rPr lang="es-AR" sz="3200">
                <a:solidFill>
                  <a:schemeClr val="dk1"/>
                </a:solidFill>
                <a:latin typeface="Calibri"/>
                <a:ea typeface="Calibri"/>
                <a:cs typeface="Calibri"/>
                <a:sym typeface="Calibri"/>
              </a:rPr>
              <a:t>Mesa Federal de Seguridad, Género y Diversidad</a:t>
            </a:r>
            <a:endParaRPr sz="25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Constituye un espacio de diálogo, cooperación y consulta entre las áreas especializadas en la temática de género y diversidad de las carteras de seguridad de las Provincias y la Nación en materia de políticas públicas, herramientas de gestión y buenas prácticas en esta temática.</a:t>
            </a:r>
            <a:endParaRPr sz="25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Clr>
                <a:schemeClr val="dk1"/>
              </a:buClr>
              <a:buSzPts val="1100"/>
              <a:buFont typeface="Arial"/>
              <a:buNone/>
            </a:pPr>
            <a:r>
              <a:rPr lang="es-AR" sz="2500">
                <a:solidFill>
                  <a:schemeClr val="dk1"/>
                </a:solidFill>
                <a:latin typeface="Calibri"/>
                <a:ea typeface="Calibri"/>
                <a:cs typeface="Calibri"/>
                <a:sym typeface="Calibri"/>
              </a:rPr>
              <a:t>Se produjo un documento colaborativo de “Lineamientos para el correcto abordaje, intervención y prevención de violencias basadas en género dentro de las fuerzas policiales y de seguridad” que releva buenas prácticas y formula recomendaciones para la elaboración de diagnósticos y diseño de políticas públicas a nivel jurisdiccional.</a:t>
            </a:r>
            <a:endParaRPr sz="25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0" lvl="0" indent="457200" algn="l" rtl="0">
              <a:lnSpc>
                <a:spcPct val="115000"/>
              </a:lnSpc>
              <a:spcBef>
                <a:spcPts val="800"/>
              </a:spcBef>
              <a:spcAft>
                <a:spcPts val="0"/>
              </a:spcAft>
              <a:buNone/>
            </a:pPr>
            <a:endParaRPr sz="25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4"/>
        <p:cNvGrpSpPr/>
        <p:nvPr/>
      </p:nvGrpSpPr>
      <p:grpSpPr>
        <a:xfrm>
          <a:off x="0" y="0"/>
          <a:ext cx="0" cy="0"/>
          <a:chOff x="0" y="0"/>
          <a:chExt cx="0" cy="0"/>
        </a:xfrm>
      </p:grpSpPr>
      <p:pic>
        <p:nvPicPr>
          <p:cNvPr id="195" name="Google Shape;195;p34"/>
          <p:cNvPicPr preferRelativeResize="0"/>
          <p:nvPr/>
        </p:nvPicPr>
        <p:blipFill rotWithShape="1">
          <a:blip r:embed="rId3">
            <a:alphaModFix/>
          </a:blip>
          <a:srcRect/>
          <a:stretch/>
        </p:blipFill>
        <p:spPr>
          <a:xfrm>
            <a:off x="0" y="-6480"/>
            <a:ext cx="12192118" cy="6870961"/>
          </a:xfrm>
          <a:prstGeom prst="rect">
            <a:avLst/>
          </a:prstGeom>
          <a:noFill/>
          <a:ln>
            <a:noFill/>
          </a:ln>
        </p:spPr>
      </p:pic>
      <p:sp>
        <p:nvSpPr>
          <p:cNvPr id="196" name="Google Shape;196;p34"/>
          <p:cNvSpPr txBox="1"/>
          <p:nvPr/>
        </p:nvSpPr>
        <p:spPr>
          <a:xfrm>
            <a:off x="8610480" y="635652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es-AR" sz="2000" b="0" i="0" u="none" strike="noStrike" cap="none">
                <a:solidFill>
                  <a:srgbClr val="898989"/>
                </a:solidFill>
                <a:latin typeface="Arial"/>
                <a:ea typeface="Arial"/>
                <a:cs typeface="Arial"/>
                <a:sym typeface="Arial"/>
              </a:rPr>
              <a:t>9</a:t>
            </a:fld>
            <a:endParaRPr sz="2000" b="0" i="0" u="none" strike="noStrike" cap="none">
              <a:latin typeface="Arial"/>
              <a:ea typeface="Arial"/>
              <a:cs typeface="Arial"/>
              <a:sym typeface="Arial"/>
            </a:endParaRPr>
          </a:p>
        </p:txBody>
      </p:sp>
      <p:sp>
        <p:nvSpPr>
          <p:cNvPr id="197" name="Google Shape;197;p34"/>
          <p:cNvSpPr txBox="1"/>
          <p:nvPr/>
        </p:nvSpPr>
        <p:spPr>
          <a:xfrm>
            <a:off x="715680" y="1200600"/>
            <a:ext cx="9347100" cy="70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600" b="1">
              <a:latin typeface="Calibri"/>
              <a:ea typeface="Calibri"/>
              <a:cs typeface="Calibri"/>
              <a:sym typeface="Calibri"/>
            </a:endParaRPr>
          </a:p>
        </p:txBody>
      </p:sp>
      <p:sp>
        <p:nvSpPr>
          <p:cNvPr id="198" name="Google Shape;198;p34"/>
          <p:cNvSpPr/>
          <p:nvPr/>
        </p:nvSpPr>
        <p:spPr>
          <a:xfrm>
            <a:off x="0" y="0"/>
            <a:ext cx="12192120" cy="914382"/>
          </a:xfrm>
          <a:custGeom>
            <a:avLst/>
            <a:gdLst/>
            <a:ahLst/>
            <a:cxnLst/>
            <a:rect l="l" t="t" r="r" b="b"/>
            <a:pathLst>
              <a:path w="21600" h="21600" extrusionOk="0">
                <a:moveTo>
                  <a:pt x="0" y="0"/>
                </a:moveTo>
                <a:lnTo>
                  <a:pt x="21600" y="0"/>
                </a:lnTo>
                <a:lnTo>
                  <a:pt x="21600" y="21600"/>
                </a:lnTo>
                <a:lnTo>
                  <a:pt x="0" y="21600"/>
                </a:lnTo>
                <a:close/>
              </a:path>
            </a:pathLst>
          </a:custGeom>
          <a:solidFill>
            <a:srgbClr val="32BBEE"/>
          </a:solidFill>
          <a:ln>
            <a:noFill/>
          </a:ln>
        </p:spPr>
      </p:sp>
      <p:pic>
        <p:nvPicPr>
          <p:cNvPr id="199" name="Google Shape;199;p34"/>
          <p:cNvPicPr preferRelativeResize="0"/>
          <p:nvPr/>
        </p:nvPicPr>
        <p:blipFill rotWithShape="1">
          <a:blip r:embed="rId4">
            <a:alphaModFix/>
          </a:blip>
          <a:srcRect/>
          <a:stretch/>
        </p:blipFill>
        <p:spPr>
          <a:xfrm>
            <a:off x="171720" y="-163080"/>
            <a:ext cx="2298240" cy="1259639"/>
          </a:xfrm>
          <a:prstGeom prst="rect">
            <a:avLst/>
          </a:prstGeom>
          <a:noFill/>
          <a:ln>
            <a:noFill/>
          </a:ln>
        </p:spPr>
      </p:pic>
      <p:pic>
        <p:nvPicPr>
          <p:cNvPr id="200" name="Google Shape;200;p34"/>
          <p:cNvPicPr preferRelativeResize="0"/>
          <p:nvPr/>
        </p:nvPicPr>
        <p:blipFill rotWithShape="1">
          <a:blip r:embed="rId5">
            <a:alphaModFix/>
          </a:blip>
          <a:srcRect/>
          <a:stretch/>
        </p:blipFill>
        <p:spPr>
          <a:xfrm>
            <a:off x="2779100" y="284225"/>
            <a:ext cx="1574066" cy="365025"/>
          </a:xfrm>
          <a:prstGeom prst="rect">
            <a:avLst/>
          </a:prstGeom>
          <a:noFill/>
          <a:ln>
            <a:noFill/>
          </a:ln>
        </p:spPr>
      </p:pic>
      <p:sp>
        <p:nvSpPr>
          <p:cNvPr id="201" name="Google Shape;201;p34"/>
          <p:cNvSpPr txBox="1">
            <a:spLocks noGrp="1"/>
          </p:cNvSpPr>
          <p:nvPr>
            <p:ph type="title"/>
          </p:nvPr>
        </p:nvSpPr>
        <p:spPr>
          <a:xfrm>
            <a:off x="609480" y="649240"/>
            <a:ext cx="10515600" cy="1325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AR" sz="2500" b="1">
                <a:latin typeface="Calibri"/>
                <a:ea typeface="Calibri"/>
                <a:cs typeface="Calibri"/>
                <a:sym typeface="Calibri"/>
              </a:rPr>
              <a:t>INTERSECCIONALIDAD Y TRANSVERSALIDAD EN LAS POLÍTICAS DE SEGURIDAD </a:t>
            </a:r>
            <a:r>
              <a:rPr lang="es-AR" sz="2600" b="1">
                <a:latin typeface="Calibri"/>
                <a:ea typeface="Calibri"/>
                <a:cs typeface="Calibri"/>
                <a:sym typeface="Calibri"/>
              </a:rPr>
              <a:t> </a:t>
            </a:r>
            <a:endParaRPr sz="2600" b="1">
              <a:latin typeface="Calibri"/>
              <a:ea typeface="Calibri"/>
              <a:cs typeface="Calibri"/>
              <a:sym typeface="Calibri"/>
            </a:endParaRPr>
          </a:p>
        </p:txBody>
      </p:sp>
      <p:sp>
        <p:nvSpPr>
          <p:cNvPr id="202" name="Google Shape;202;p34"/>
          <p:cNvSpPr txBox="1">
            <a:spLocks noGrp="1"/>
          </p:cNvSpPr>
          <p:nvPr>
            <p:ph type="body" idx="1"/>
          </p:nvPr>
        </p:nvSpPr>
        <p:spPr>
          <a:xfrm>
            <a:off x="609475" y="1452125"/>
            <a:ext cx="10972500" cy="5117100"/>
          </a:xfrm>
          <a:prstGeom prst="rect">
            <a:avLst/>
          </a:prstGeom>
        </p:spPr>
        <p:txBody>
          <a:bodyPr spcFirstLastPara="1" wrap="square" lIns="0" tIns="0" rIns="0" bIns="0" anchor="t" anchorCtr="0">
            <a:noAutofit/>
          </a:bodyPr>
          <a:lstStyle/>
          <a:p>
            <a:pPr marL="0" lvl="0" indent="457200" algn="l" rtl="0">
              <a:lnSpc>
                <a:spcPct val="115000"/>
              </a:lnSpc>
              <a:spcBef>
                <a:spcPts val="800"/>
              </a:spcBef>
              <a:spcAft>
                <a:spcPts val="0"/>
              </a:spcAft>
              <a:buNone/>
            </a:pPr>
            <a:r>
              <a:rPr lang="es-AR" sz="3200" b="1">
                <a:solidFill>
                  <a:schemeClr val="dk1"/>
                </a:solidFill>
                <a:latin typeface="Calibri"/>
                <a:ea typeface="Calibri"/>
                <a:cs typeface="Calibri"/>
                <a:sym typeface="Calibri"/>
              </a:rPr>
              <a:t>La Fuerza de las Mujeres </a:t>
            </a:r>
            <a:endParaRPr sz="2500" b="1">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2020: “Primera Jornada de Mujeres Policías y de las Fuerzas de Seguridad Federales”. Participaron mujeres de diversas jerarquías y trayectorias. Como resultado se redactó un valioso documento que orienta la definición de decisiones en la materia.</a:t>
            </a:r>
            <a:endParaRPr sz="25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r>
              <a:rPr lang="es-AR" sz="2500">
                <a:solidFill>
                  <a:schemeClr val="dk1"/>
                </a:solidFill>
                <a:latin typeface="Calibri"/>
                <a:ea typeface="Calibri"/>
                <a:cs typeface="Calibri"/>
                <a:sym typeface="Calibri"/>
              </a:rPr>
              <a:t>2021: Se realizaron cuatro jornadas de reflexión en distintas regiones del país. En estas jornadas se sumaron mujeres policías de las agencias provinciales. Se produjo un informe ejecutivo que sintetiza las experiencias recabadas durante las jornadas.</a:t>
            </a:r>
            <a:endParaRPr sz="25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Clr>
                <a:schemeClr val="dk1"/>
              </a:buClr>
              <a:buSzPts val="1100"/>
              <a:buFont typeface="Arial"/>
              <a:buNone/>
            </a:pPr>
            <a:endParaRPr sz="2500">
              <a:solidFill>
                <a:schemeClr val="dk1"/>
              </a:solidFill>
              <a:latin typeface="Calibri"/>
              <a:ea typeface="Calibri"/>
              <a:cs typeface="Calibri"/>
              <a:sym typeface="Calibri"/>
            </a:endParaRPr>
          </a:p>
          <a:p>
            <a:pPr marL="914400" lvl="0" indent="0" algn="l" rtl="0">
              <a:lnSpc>
                <a:spcPct val="115000"/>
              </a:lnSpc>
              <a:spcBef>
                <a:spcPts val="800"/>
              </a:spcBef>
              <a:spcAft>
                <a:spcPts val="0"/>
              </a:spcAft>
              <a:buNone/>
            </a:pPr>
            <a:endParaRPr sz="25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D035A163BC0046A41C2EBE1E58AFFF" ma:contentTypeVersion="1" ma:contentTypeDescription="Create a new document." ma:contentTypeScope="" ma:versionID="413af19bcb59ebd614d4f80392d470c1">
  <xsd:schema xmlns:xsd="http://www.w3.org/2001/XMLSchema" xmlns:xs="http://www.w3.org/2001/XMLSchema" xmlns:p="http://schemas.microsoft.com/office/2006/metadata/properties" xmlns:ns2="89f4cd83-a2d3-4405-9b45-6aff5241ff81" targetNamespace="http://schemas.microsoft.com/office/2006/metadata/properties" ma:root="true" ma:fieldsID="4b0342c81372e05998e770e64ad0cf8c" ns2:_="">
    <xsd:import namespace="89f4cd83-a2d3-4405-9b45-6aff5241ff8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f4cd83-a2d3-4405-9b45-6aff5241ff8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9B54CF-41A5-4F86-A1BE-5F7E99DFC723}">
  <ds:schemaRefs>
    <ds:schemaRef ds:uri="http://schemas.microsoft.com/office/2006/metadata/properties"/>
    <ds:schemaRef ds:uri="http://schemas.microsoft.com/office/2006/documentManagement/types"/>
    <ds:schemaRef ds:uri="http://purl.org/dc/dcmitype/"/>
    <ds:schemaRef ds:uri="89f4cd83-a2d3-4405-9b45-6aff5241ff81"/>
    <ds:schemaRef ds:uri="http://schemas.microsoft.com/office/infopath/2007/PartnerControls"/>
    <ds:schemaRef ds:uri="http://www.w3.org/XML/1998/namespace"/>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5C053EF6-EF97-405A-9529-62A6367BF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f4cd83-a2d3-4405-9b45-6aff5241f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59F643-F737-496A-A40B-C0B77A553D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1112</Words>
  <Application>Microsoft Office PowerPoint</Application>
  <PresentationFormat>Widescreen</PresentationFormat>
  <Paragraphs>98</Paragraphs>
  <Slides>16</Slides>
  <Notes>15</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Office Theme</vt:lpstr>
      <vt:lpstr>Office Theme</vt:lpstr>
      <vt:lpstr>Office Theme</vt:lpstr>
      <vt:lpstr>PowerPoint Presentation</vt:lpstr>
      <vt:lpstr>PowerPoint Presentation</vt:lpstr>
      <vt:lpstr>PowerPoint Presentation</vt:lpstr>
      <vt:lpstr>ALGUNAS CONSIDERACIONES DE CONTEXTO </vt:lpstr>
      <vt:lpstr>INTERSECCIONALIDAD Y TRANSVERSALIDAD EN LAS POLÍTICAS DE SEGURIDAD  </vt:lpstr>
      <vt:lpstr>INTERSECCIONALIDAD Y TRANSVERSALIDAD EN LAS POLÍTICAS DE SEGURIDAD  </vt:lpstr>
      <vt:lpstr>INTERSECCIONALIDAD Y TRANSVERSALIDAD EN LAS POLÍTICAS DE SEGURIDAD  </vt:lpstr>
      <vt:lpstr>INTERSECCIONALIDAD Y TRANSVERSALIDAD EN LAS POLÍTICAS DE SEGURIDAD  </vt:lpstr>
      <vt:lpstr>INTERSECCIONALIDAD Y TRANSVERSALIDAD EN LAS POLÍTICAS DE SEGURIDAD  </vt:lpstr>
      <vt:lpstr>INTERSECCIONALIDAD Y TRANSVERSALIDAD EN LAS POLÍTICAS DE SEGURIDAD  </vt:lpstr>
      <vt:lpstr>INTERSECCIONALIDAD Y TRANSVERSALIDAD EN LAS POLÍTICAS DE SEGURIDAD  </vt:lpstr>
      <vt:lpstr>INTERSECCIONALIDAD Y TRANSVERSALIDAD EN LAS POLÍTICAS DE SEGURIDAD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Supply Reduction Unit</cp:lastModifiedBy>
  <cp:revision>13</cp:revision>
  <dcterms:modified xsi:type="dcterms:W3CDTF">2021-11-17T21:24:03Z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0x01010076D035A163BC0046A41C2EBE1E58AFFF</vt:lpwstr>
  </property>
</Properties>
</file>